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4"/>
  </p:sldMasterIdLst>
  <p:notesMasterIdLst>
    <p:notesMasterId r:id="rId6"/>
  </p:notesMasterIdLst>
  <p:sldIdLst>
    <p:sldId id="263" r:id="rId5"/>
  </p:sldIdLst>
  <p:sldSz cx="7772400" cy="100584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8525F"/>
    <a:srgbClr val="BA8940"/>
    <a:srgbClr val="9D9B94"/>
    <a:srgbClr val="5A5752"/>
    <a:srgbClr val="8C8882"/>
    <a:srgbClr val="756F69"/>
    <a:srgbClr val="9E9A94"/>
    <a:srgbClr val="CA7C8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34EE48B-6830-9A0C-1123-3A3B1C8970D9}" v="250" dt="2026-03-25T15:21:28.48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131"/>
    <p:restoredTop sz="97871"/>
  </p:normalViewPr>
  <p:slideViewPr>
    <p:cSldViewPr snapToGrid="0" snapToObjects="1">
      <p:cViewPr>
        <p:scale>
          <a:sx n="130" d="100"/>
          <a:sy n="130" d="100"/>
        </p:scale>
        <p:origin x="1524" y="-2244"/>
      </p:cViewPr>
      <p:guideLst/>
    </p:cSldViewPr>
  </p:slideViewPr>
  <p:outlineViewPr>
    <p:cViewPr>
      <p:scale>
        <a:sx n="33" d="100"/>
        <a:sy n="33" d="100"/>
      </p:scale>
      <p:origin x="0" y="0"/>
    </p:cViewPr>
  </p:outlineViewPr>
  <p:notesTextViewPr>
    <p:cViewPr>
      <p:scale>
        <a:sx n="1" d="1"/>
        <a:sy n="1" d="1"/>
      </p:scale>
      <p:origin x="0" y="0"/>
    </p:cViewPr>
  </p:notesTextViewPr>
  <p:sorterViewPr>
    <p:cViewPr>
      <p:scale>
        <a:sx n="66" d="100"/>
        <a:sy n="66" d="100"/>
      </p:scale>
      <p:origin x="0" y="0"/>
    </p:cViewPr>
  </p:sorterViewPr>
  <p:notesViewPr>
    <p:cSldViewPr snapToGrid="0" snapToObjects="1">
      <p:cViewPr varScale="1">
        <p:scale>
          <a:sx n="171" d="100"/>
          <a:sy n="171" d="100"/>
        </p:scale>
        <p:origin x="1944" y="168"/>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customXml" Target="../customXml/item3.xml"/><Relationship Id="rId7" Type="http://schemas.openxmlformats.org/officeDocument/2006/relationships/presProps" Target="presProp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notesMaster" Target="notesMasters/notesMaster1.xml"/><Relationship Id="rId11" Type="http://schemas.microsoft.com/office/2015/10/relationships/revisionInfo" Target="revisionInfo.xml"/><Relationship Id="rId5" Type="http://schemas.openxmlformats.org/officeDocument/2006/relationships/slide" Target="slides/slide1.xml"/><Relationship Id="rId10"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740EB74-F60E-3142-B9B2-C7944897E476}" type="datetimeFigureOut">
              <a:rPr lang="en-US" smtClean="0"/>
              <a:t>3/25/2026</a:t>
            </a:fld>
            <a:endParaRPr lang="en-US"/>
          </a:p>
        </p:txBody>
      </p:sp>
      <p:sp>
        <p:nvSpPr>
          <p:cNvPr id="4" name="Slide Image Placeholder 3"/>
          <p:cNvSpPr>
            <a:spLocks noGrp="1" noRot="1" noChangeAspect="1"/>
          </p:cNvSpPr>
          <p:nvPr>
            <p:ph type="sldImg" idx="2"/>
          </p:nvPr>
        </p:nvSpPr>
        <p:spPr>
          <a:xfrm>
            <a:off x="2236788" y="1143000"/>
            <a:ext cx="2384425"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793B6E1-3890-8846-B6AE-2110168CDBE0}" type="slidenum">
              <a:rPr lang="en-US" smtClean="0"/>
              <a:t>‹#›</a:t>
            </a:fld>
            <a:endParaRPr lang="en-US"/>
          </a:p>
        </p:txBody>
      </p:sp>
    </p:spTree>
    <p:extLst>
      <p:ext uri="{BB962C8B-B14F-4D97-AF65-F5344CB8AC3E}">
        <p14:creationId xmlns:p14="http://schemas.microsoft.com/office/powerpoint/2010/main" val="149065655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793B6E1-3890-8846-B6AE-2110168CDBE0}" type="slidenum">
              <a:rPr lang="en-US" smtClean="0"/>
              <a:t>1</a:t>
            </a:fld>
            <a:endParaRPr lang="en-US"/>
          </a:p>
        </p:txBody>
      </p:sp>
    </p:spTree>
    <p:extLst>
      <p:ext uri="{BB962C8B-B14F-4D97-AF65-F5344CB8AC3E}">
        <p14:creationId xmlns:p14="http://schemas.microsoft.com/office/powerpoint/2010/main" val="13961946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ech Sheet Template">
    <p:spTree>
      <p:nvGrpSpPr>
        <p:cNvPr id="1" name=""/>
        <p:cNvGrpSpPr/>
        <p:nvPr/>
      </p:nvGrpSpPr>
      <p:grpSpPr>
        <a:xfrm>
          <a:off x="0" y="0"/>
          <a:ext cx="0" cy="0"/>
          <a:chOff x="0" y="0"/>
          <a:chExt cx="0" cy="0"/>
        </a:xfrm>
      </p:grpSpPr>
      <p:sp>
        <p:nvSpPr>
          <p:cNvPr id="26" name="Picture Placeholder 25">
            <a:extLst>
              <a:ext uri="{FF2B5EF4-FFF2-40B4-BE49-F238E27FC236}">
                <a16:creationId xmlns:a16="http://schemas.microsoft.com/office/drawing/2014/main" id="{6C4366BC-431D-1396-B259-B3394E325E7C}"/>
              </a:ext>
            </a:extLst>
          </p:cNvPr>
          <p:cNvSpPr>
            <a:spLocks noGrp="1"/>
          </p:cNvSpPr>
          <p:nvPr>
            <p:ph type="pic" sz="quarter" idx="10" hasCustomPrompt="1"/>
          </p:nvPr>
        </p:nvSpPr>
        <p:spPr>
          <a:xfrm>
            <a:off x="622300" y="2781300"/>
            <a:ext cx="1945800" cy="5915025"/>
          </a:xfrm>
          <a:prstGeom prst="rect">
            <a:avLst/>
          </a:prstGeom>
        </p:spPr>
        <p:txBody>
          <a:bodyPr anchor="ctr" anchorCtr="1"/>
          <a:lstStyle>
            <a:lvl1pPr marL="0" indent="0" algn="ctr">
              <a:buNone/>
              <a:defRPr sz="1600">
                <a:solidFill>
                  <a:schemeClr val="bg1">
                    <a:lumMod val="50000"/>
                  </a:schemeClr>
                </a:solidFill>
                <a:latin typeface="Perpetua" panose="02020502060401020303" pitchFamily="18" charset="77"/>
              </a:defRPr>
            </a:lvl1pPr>
          </a:lstStyle>
          <a:p>
            <a:r>
              <a:rPr lang="en-US" dirty="0"/>
              <a:t>Bottle Shot</a:t>
            </a:r>
          </a:p>
        </p:txBody>
      </p:sp>
      <p:pic>
        <p:nvPicPr>
          <p:cNvPr id="7" name="Picture 6">
            <a:extLst>
              <a:ext uri="{FF2B5EF4-FFF2-40B4-BE49-F238E27FC236}">
                <a16:creationId xmlns:a16="http://schemas.microsoft.com/office/drawing/2014/main" id="{9BD56A5D-D54E-C921-BE4D-FB0C4A36378D}"/>
              </a:ext>
            </a:extLst>
          </p:cNvPr>
          <p:cNvPicPr>
            <a:picLocks noChangeAspect="1"/>
          </p:cNvPicPr>
          <p:nvPr userDrawn="1"/>
        </p:nvPicPr>
        <p:blipFill>
          <a:blip r:embed="rId2"/>
          <a:stretch>
            <a:fillRect/>
          </a:stretch>
        </p:blipFill>
        <p:spPr>
          <a:xfrm>
            <a:off x="2895600" y="388398"/>
            <a:ext cx="1981200" cy="825500"/>
          </a:xfrm>
          <a:prstGeom prst="rect">
            <a:avLst/>
          </a:prstGeom>
        </p:spPr>
      </p:pic>
      <p:cxnSp>
        <p:nvCxnSpPr>
          <p:cNvPr id="11" name="Straight Connector 10">
            <a:extLst>
              <a:ext uri="{FF2B5EF4-FFF2-40B4-BE49-F238E27FC236}">
                <a16:creationId xmlns:a16="http://schemas.microsoft.com/office/drawing/2014/main" id="{DECBB744-69E4-1250-DC39-BDBCD37BD14D}"/>
              </a:ext>
            </a:extLst>
          </p:cNvPr>
          <p:cNvCxnSpPr/>
          <p:nvPr userDrawn="1"/>
        </p:nvCxnSpPr>
        <p:spPr>
          <a:xfrm>
            <a:off x="5795783" y="2901329"/>
            <a:ext cx="0" cy="5795784"/>
          </a:xfrm>
          <a:prstGeom prst="line">
            <a:avLst/>
          </a:prstGeom>
          <a:ln>
            <a:solidFill>
              <a:srgbClr val="5A5752"/>
            </a:solidFill>
          </a:ln>
        </p:spPr>
        <p:style>
          <a:lnRef idx="1">
            <a:schemeClr val="accent1"/>
          </a:lnRef>
          <a:fillRef idx="0">
            <a:schemeClr val="accent1"/>
          </a:fillRef>
          <a:effectRef idx="0">
            <a:schemeClr val="accent1"/>
          </a:effectRef>
          <a:fontRef idx="minor">
            <a:schemeClr val="tx1"/>
          </a:fontRef>
        </p:style>
      </p:cxnSp>
      <p:sp>
        <p:nvSpPr>
          <p:cNvPr id="14" name="TextBox 13">
            <a:extLst>
              <a:ext uri="{FF2B5EF4-FFF2-40B4-BE49-F238E27FC236}">
                <a16:creationId xmlns:a16="http://schemas.microsoft.com/office/drawing/2014/main" id="{5165A69D-2EA2-8179-A0DC-6614502985E2}"/>
              </a:ext>
            </a:extLst>
          </p:cNvPr>
          <p:cNvSpPr txBox="1"/>
          <p:nvPr/>
        </p:nvSpPr>
        <p:spPr>
          <a:xfrm>
            <a:off x="3145722" y="9021797"/>
            <a:ext cx="1487103" cy="230832"/>
          </a:xfrm>
          <a:prstGeom prst="rect">
            <a:avLst/>
          </a:prstGeom>
          <a:noFill/>
        </p:spPr>
        <p:txBody>
          <a:bodyPr wrap="square" rtlCol="0">
            <a:spAutoFit/>
          </a:bodyPr>
          <a:lstStyle/>
          <a:p>
            <a:pPr algn="ctr"/>
            <a:r>
              <a:rPr lang="en-US" sz="900" spc="100" dirty="0">
                <a:solidFill>
                  <a:srgbClr val="5A5752"/>
                </a:solidFill>
                <a:latin typeface="Perpetua" panose="02020502060401020303" pitchFamily="18" charset="77"/>
              </a:rPr>
              <a:t>BRAVIUM.COM</a:t>
            </a:r>
          </a:p>
        </p:txBody>
      </p:sp>
      <p:sp>
        <p:nvSpPr>
          <p:cNvPr id="22" name="TextBox 21">
            <a:extLst>
              <a:ext uri="{FF2B5EF4-FFF2-40B4-BE49-F238E27FC236}">
                <a16:creationId xmlns:a16="http://schemas.microsoft.com/office/drawing/2014/main" id="{2CCE20FA-DA88-58D7-FFA5-06DD9DB1E06E}"/>
              </a:ext>
            </a:extLst>
          </p:cNvPr>
          <p:cNvSpPr txBox="1"/>
          <p:nvPr userDrawn="1"/>
        </p:nvSpPr>
        <p:spPr>
          <a:xfrm>
            <a:off x="1955379" y="9275147"/>
            <a:ext cx="3887042" cy="446276"/>
          </a:xfrm>
          <a:prstGeom prst="rect">
            <a:avLst/>
          </a:prstGeom>
          <a:noFill/>
        </p:spPr>
        <p:txBody>
          <a:bodyPr wrap="square">
            <a:spAutoFit/>
          </a:bodyPr>
          <a:lstStyle/>
          <a:p>
            <a:pPr algn="ctr">
              <a:spcBef>
                <a:spcPts val="0"/>
              </a:spcBef>
            </a:pPr>
            <a:r>
              <a:rPr lang="en-US" sz="1400" spc="40" baseline="0" dirty="0" err="1">
                <a:solidFill>
                  <a:srgbClr val="5A5752"/>
                </a:solidFill>
                <a:latin typeface="Perpetua" panose="02020502060401020303" pitchFamily="18" charset="77"/>
              </a:rPr>
              <a:t>Bravium</a:t>
            </a:r>
            <a:endParaRPr lang="en-US" sz="1400" spc="40" baseline="0" dirty="0">
              <a:solidFill>
                <a:srgbClr val="5A5752"/>
              </a:solidFill>
              <a:latin typeface="Perpetua" panose="02020502060401020303" pitchFamily="18" charset="77"/>
            </a:endParaRPr>
          </a:p>
          <a:p>
            <a:pPr algn="ctr">
              <a:spcBef>
                <a:spcPts val="0"/>
              </a:spcBef>
            </a:pPr>
            <a:r>
              <a:rPr lang="en-US" sz="900" spc="0" baseline="0" dirty="0">
                <a:solidFill>
                  <a:srgbClr val="5A5752"/>
                </a:solidFill>
                <a:latin typeface="Perpetua" panose="02020502060401020303" pitchFamily="18" charset="77"/>
              </a:rPr>
              <a:t>Linguistic origin: Latin / Meaning: prize, reward, gift</a:t>
            </a:r>
          </a:p>
        </p:txBody>
      </p:sp>
    </p:spTree>
    <p:extLst>
      <p:ext uri="{BB962C8B-B14F-4D97-AF65-F5344CB8AC3E}">
        <p14:creationId xmlns:p14="http://schemas.microsoft.com/office/powerpoint/2010/main" val="2609580588"/>
      </p:ext>
    </p:extLst>
  </p:cSld>
  <p:clrMapOvr>
    <a:masterClrMapping/>
  </p:clrMapOvr>
  <p:extLst>
    <p:ext uri="{DCECCB84-F9BA-43D5-87BE-67443E8EF086}">
      <p15:sldGuideLst xmlns:p15="http://schemas.microsoft.com/office/powerpoint/2012/main">
        <p15:guide id="1" orient="horz" pos="5472" userDrawn="1">
          <p15:clr>
            <a:srgbClr val="FBAE40"/>
          </p15:clr>
        </p15:guide>
        <p15:guide id="2" pos="3600" userDrawn="1">
          <p15:clr>
            <a:srgbClr val="FBAE40"/>
          </p15:clr>
        </p15:guide>
        <p15:guide id="3" pos="1800" userDrawn="1">
          <p15:clr>
            <a:srgbClr val="FBAE40"/>
          </p15:clr>
        </p15:guide>
        <p15:guide id="4" orient="horz" pos="1752" userDrawn="1">
          <p15:clr>
            <a:srgbClr val="FBAE40"/>
          </p15:clr>
        </p15:guide>
        <p15:guide id="5" orient="horz" pos="5832" userDrawn="1">
          <p15:clr>
            <a:srgbClr val="FBAE40"/>
          </p15:clr>
        </p15:guide>
        <p15:guide id="6" pos="3648" userDrawn="1">
          <p15:clr>
            <a:srgbClr val="FBAE40"/>
          </p15:clr>
        </p15:guide>
        <p15:guide id="7" pos="3768" userDrawn="1">
          <p15:clr>
            <a:srgbClr val="FBAE40"/>
          </p15:clr>
        </p15:guide>
        <p15:guide id="8" pos="1008" userDrawn="1">
          <p15:clr>
            <a:srgbClr val="FBAE40"/>
          </p15:clr>
        </p15:guide>
        <p15:guide id="9" orient="horz" pos="108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Wiley Tech Sheet Template">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28B0B391-719A-1251-221A-710335A89455}"/>
              </a:ext>
            </a:extLst>
          </p:cNvPr>
          <p:cNvPicPr>
            <a:picLocks noChangeAspect="1"/>
          </p:cNvPicPr>
          <p:nvPr userDrawn="1"/>
        </p:nvPicPr>
        <p:blipFill>
          <a:blip r:embed="rId2"/>
          <a:stretch>
            <a:fillRect/>
          </a:stretch>
        </p:blipFill>
        <p:spPr>
          <a:xfrm>
            <a:off x="1827227" y="8764583"/>
            <a:ext cx="4191000" cy="863600"/>
          </a:xfrm>
          <a:prstGeom prst="rect">
            <a:avLst/>
          </a:prstGeom>
        </p:spPr>
      </p:pic>
      <p:sp>
        <p:nvSpPr>
          <p:cNvPr id="26" name="Picture Placeholder 25">
            <a:extLst>
              <a:ext uri="{FF2B5EF4-FFF2-40B4-BE49-F238E27FC236}">
                <a16:creationId xmlns:a16="http://schemas.microsoft.com/office/drawing/2014/main" id="{6C4366BC-431D-1396-B259-B3394E325E7C}"/>
              </a:ext>
            </a:extLst>
          </p:cNvPr>
          <p:cNvSpPr>
            <a:spLocks noGrp="1"/>
          </p:cNvSpPr>
          <p:nvPr>
            <p:ph type="pic" sz="quarter" idx="10" hasCustomPrompt="1"/>
          </p:nvPr>
        </p:nvSpPr>
        <p:spPr>
          <a:xfrm>
            <a:off x="622300" y="2781300"/>
            <a:ext cx="1945800" cy="5915025"/>
          </a:xfrm>
          <a:prstGeom prst="rect">
            <a:avLst/>
          </a:prstGeom>
        </p:spPr>
        <p:txBody>
          <a:bodyPr anchor="ctr" anchorCtr="1"/>
          <a:lstStyle>
            <a:lvl1pPr marL="0" indent="0" algn="ctr">
              <a:buNone/>
              <a:defRPr sz="1600">
                <a:solidFill>
                  <a:schemeClr val="bg1">
                    <a:lumMod val="50000"/>
                  </a:schemeClr>
                </a:solidFill>
                <a:latin typeface="Perpetua" panose="02020502060401020303" pitchFamily="18" charset="77"/>
              </a:defRPr>
            </a:lvl1pPr>
          </a:lstStyle>
          <a:p>
            <a:r>
              <a:rPr lang="en-US" dirty="0"/>
              <a:t>Bottle Shot</a:t>
            </a:r>
          </a:p>
        </p:txBody>
      </p:sp>
      <p:pic>
        <p:nvPicPr>
          <p:cNvPr id="7" name="Picture 6">
            <a:extLst>
              <a:ext uri="{FF2B5EF4-FFF2-40B4-BE49-F238E27FC236}">
                <a16:creationId xmlns:a16="http://schemas.microsoft.com/office/drawing/2014/main" id="{9BD56A5D-D54E-C921-BE4D-FB0C4A36378D}"/>
              </a:ext>
            </a:extLst>
          </p:cNvPr>
          <p:cNvPicPr>
            <a:picLocks noChangeAspect="1"/>
          </p:cNvPicPr>
          <p:nvPr userDrawn="1"/>
        </p:nvPicPr>
        <p:blipFill>
          <a:blip r:embed="rId3"/>
          <a:stretch>
            <a:fillRect/>
          </a:stretch>
        </p:blipFill>
        <p:spPr>
          <a:xfrm>
            <a:off x="2895600" y="388398"/>
            <a:ext cx="1981200" cy="825500"/>
          </a:xfrm>
          <a:prstGeom prst="rect">
            <a:avLst/>
          </a:prstGeom>
        </p:spPr>
      </p:pic>
      <p:cxnSp>
        <p:nvCxnSpPr>
          <p:cNvPr id="11" name="Straight Connector 10">
            <a:extLst>
              <a:ext uri="{FF2B5EF4-FFF2-40B4-BE49-F238E27FC236}">
                <a16:creationId xmlns:a16="http://schemas.microsoft.com/office/drawing/2014/main" id="{DECBB744-69E4-1250-DC39-BDBCD37BD14D}"/>
              </a:ext>
            </a:extLst>
          </p:cNvPr>
          <p:cNvCxnSpPr/>
          <p:nvPr userDrawn="1"/>
        </p:nvCxnSpPr>
        <p:spPr>
          <a:xfrm>
            <a:off x="5795783" y="2901329"/>
            <a:ext cx="0" cy="5795784"/>
          </a:xfrm>
          <a:prstGeom prst="line">
            <a:avLst/>
          </a:prstGeom>
          <a:ln>
            <a:solidFill>
              <a:srgbClr val="5A5752"/>
            </a:solidFill>
          </a:ln>
        </p:spPr>
        <p:style>
          <a:lnRef idx="1">
            <a:schemeClr val="accent1"/>
          </a:lnRef>
          <a:fillRef idx="0">
            <a:schemeClr val="accent1"/>
          </a:fillRef>
          <a:effectRef idx="0">
            <a:schemeClr val="accent1"/>
          </a:effectRef>
          <a:fontRef idx="minor">
            <a:schemeClr val="tx1"/>
          </a:fontRef>
        </p:style>
      </p:cxnSp>
      <p:sp>
        <p:nvSpPr>
          <p:cNvPr id="14" name="TextBox 13">
            <a:extLst>
              <a:ext uri="{FF2B5EF4-FFF2-40B4-BE49-F238E27FC236}">
                <a16:creationId xmlns:a16="http://schemas.microsoft.com/office/drawing/2014/main" id="{5165A69D-2EA2-8179-A0DC-6614502985E2}"/>
              </a:ext>
            </a:extLst>
          </p:cNvPr>
          <p:cNvSpPr txBox="1"/>
          <p:nvPr/>
        </p:nvSpPr>
        <p:spPr>
          <a:xfrm>
            <a:off x="3145722" y="9021797"/>
            <a:ext cx="1487103" cy="230832"/>
          </a:xfrm>
          <a:prstGeom prst="rect">
            <a:avLst/>
          </a:prstGeom>
          <a:noFill/>
        </p:spPr>
        <p:txBody>
          <a:bodyPr wrap="square" rtlCol="0">
            <a:spAutoFit/>
          </a:bodyPr>
          <a:lstStyle/>
          <a:p>
            <a:pPr algn="ctr"/>
            <a:r>
              <a:rPr lang="en-US" sz="900" spc="100" dirty="0">
                <a:solidFill>
                  <a:srgbClr val="5A5752"/>
                </a:solidFill>
                <a:latin typeface="Perpetua" panose="02020502060401020303" pitchFamily="18" charset="77"/>
              </a:rPr>
              <a:t>BRAVIUM.COM</a:t>
            </a:r>
          </a:p>
        </p:txBody>
      </p:sp>
      <p:cxnSp>
        <p:nvCxnSpPr>
          <p:cNvPr id="16" name="Straight Connector 15">
            <a:extLst>
              <a:ext uri="{FF2B5EF4-FFF2-40B4-BE49-F238E27FC236}">
                <a16:creationId xmlns:a16="http://schemas.microsoft.com/office/drawing/2014/main" id="{DF8FC847-5020-D9CE-B523-A6FFA7FD03FA}"/>
              </a:ext>
            </a:extLst>
          </p:cNvPr>
          <p:cNvCxnSpPr/>
          <p:nvPr userDrawn="1"/>
        </p:nvCxnSpPr>
        <p:spPr>
          <a:xfrm>
            <a:off x="701269" y="9233377"/>
            <a:ext cx="6407675" cy="0"/>
          </a:xfrm>
          <a:prstGeom prst="line">
            <a:avLst/>
          </a:prstGeom>
          <a:ln>
            <a:solidFill>
              <a:srgbClr val="98525F"/>
            </a:solidFill>
          </a:ln>
        </p:spPr>
        <p:style>
          <a:lnRef idx="1">
            <a:schemeClr val="accent1"/>
          </a:lnRef>
          <a:fillRef idx="0">
            <a:schemeClr val="accent1"/>
          </a:fillRef>
          <a:effectRef idx="0">
            <a:schemeClr val="accent1"/>
          </a:effectRef>
          <a:fontRef idx="minor">
            <a:schemeClr val="tx1"/>
          </a:fontRef>
        </p:style>
      </p:cxnSp>
      <p:sp>
        <p:nvSpPr>
          <p:cNvPr id="22" name="TextBox 21">
            <a:extLst>
              <a:ext uri="{FF2B5EF4-FFF2-40B4-BE49-F238E27FC236}">
                <a16:creationId xmlns:a16="http://schemas.microsoft.com/office/drawing/2014/main" id="{2CCE20FA-DA88-58D7-FFA5-06DD9DB1E06E}"/>
              </a:ext>
            </a:extLst>
          </p:cNvPr>
          <p:cNvSpPr txBox="1"/>
          <p:nvPr userDrawn="1"/>
        </p:nvSpPr>
        <p:spPr>
          <a:xfrm>
            <a:off x="1955379" y="9275147"/>
            <a:ext cx="3887042" cy="446276"/>
          </a:xfrm>
          <a:prstGeom prst="rect">
            <a:avLst/>
          </a:prstGeom>
          <a:noFill/>
        </p:spPr>
        <p:txBody>
          <a:bodyPr wrap="square">
            <a:spAutoFit/>
          </a:bodyPr>
          <a:lstStyle/>
          <a:p>
            <a:pPr algn="ctr">
              <a:spcBef>
                <a:spcPts val="0"/>
              </a:spcBef>
            </a:pPr>
            <a:r>
              <a:rPr lang="en-US" sz="1400" spc="40" baseline="0" dirty="0" err="1">
                <a:solidFill>
                  <a:srgbClr val="5A5752"/>
                </a:solidFill>
                <a:latin typeface="Perpetua" panose="02020502060401020303" pitchFamily="18" charset="77"/>
              </a:rPr>
              <a:t>Bravium</a:t>
            </a:r>
            <a:endParaRPr lang="en-US" sz="1400" spc="40" baseline="0" dirty="0">
              <a:solidFill>
                <a:srgbClr val="5A5752"/>
              </a:solidFill>
              <a:latin typeface="Perpetua" panose="02020502060401020303" pitchFamily="18" charset="77"/>
            </a:endParaRPr>
          </a:p>
          <a:p>
            <a:pPr algn="ctr">
              <a:spcBef>
                <a:spcPts val="0"/>
              </a:spcBef>
            </a:pPr>
            <a:r>
              <a:rPr lang="en-US" sz="900" spc="0" baseline="0" dirty="0">
                <a:solidFill>
                  <a:srgbClr val="5A5752"/>
                </a:solidFill>
                <a:latin typeface="Perpetua" panose="02020502060401020303" pitchFamily="18" charset="77"/>
              </a:rPr>
              <a:t>Linguistic origin: Latin / Meaning: prize, reward, gift</a:t>
            </a:r>
          </a:p>
        </p:txBody>
      </p:sp>
      <p:pic>
        <p:nvPicPr>
          <p:cNvPr id="3" name="Picture 2">
            <a:extLst>
              <a:ext uri="{FF2B5EF4-FFF2-40B4-BE49-F238E27FC236}">
                <a16:creationId xmlns:a16="http://schemas.microsoft.com/office/drawing/2014/main" id="{5F5E2A04-69E5-F12C-D094-F940E9AF9758}"/>
              </a:ext>
            </a:extLst>
          </p:cNvPr>
          <p:cNvPicPr>
            <a:picLocks noChangeAspect="1"/>
          </p:cNvPicPr>
          <p:nvPr userDrawn="1"/>
        </p:nvPicPr>
        <p:blipFill>
          <a:blip r:embed="rId4"/>
          <a:stretch>
            <a:fillRect/>
          </a:stretch>
        </p:blipFill>
        <p:spPr>
          <a:xfrm>
            <a:off x="3027377" y="1517383"/>
            <a:ext cx="1790700" cy="368300"/>
          </a:xfrm>
          <a:prstGeom prst="rect">
            <a:avLst/>
          </a:prstGeom>
        </p:spPr>
      </p:pic>
    </p:spTree>
    <p:extLst>
      <p:ext uri="{BB962C8B-B14F-4D97-AF65-F5344CB8AC3E}">
        <p14:creationId xmlns:p14="http://schemas.microsoft.com/office/powerpoint/2010/main" val="4101062844"/>
      </p:ext>
    </p:extLst>
  </p:cSld>
  <p:clrMapOvr>
    <a:masterClrMapping/>
  </p:clrMapOvr>
  <p:extLst>
    <p:ext uri="{DCECCB84-F9BA-43D5-87BE-67443E8EF086}">
      <p15:sldGuideLst xmlns:p15="http://schemas.microsoft.com/office/powerpoint/2012/main">
        <p15:guide id="1" orient="horz" pos="5472" userDrawn="1">
          <p15:clr>
            <a:srgbClr val="FBAE40"/>
          </p15:clr>
        </p15:guide>
        <p15:guide id="2" pos="3600" userDrawn="1">
          <p15:clr>
            <a:srgbClr val="FBAE40"/>
          </p15:clr>
        </p15:guide>
        <p15:guide id="3" pos="1800" userDrawn="1">
          <p15:clr>
            <a:srgbClr val="FBAE40"/>
          </p15:clr>
        </p15:guide>
        <p15:guide id="4" orient="horz" pos="1752" userDrawn="1">
          <p15:clr>
            <a:srgbClr val="FBAE40"/>
          </p15:clr>
        </p15:guide>
        <p15:guide id="5" orient="horz" pos="5832" userDrawn="1">
          <p15:clr>
            <a:srgbClr val="FBAE40"/>
          </p15:clr>
        </p15:guide>
        <p15:guide id="6" pos="3648" userDrawn="1">
          <p15:clr>
            <a:srgbClr val="FBAE40"/>
          </p15:clr>
        </p15:guide>
        <p15:guide id="7" pos="3768" userDrawn="1">
          <p15:clr>
            <a:srgbClr val="FBAE40"/>
          </p15:clr>
        </p15:guide>
        <p15:guide id="8" pos="1008" userDrawn="1">
          <p15:clr>
            <a:srgbClr val="FBAE40"/>
          </p15:clr>
        </p15:guide>
        <p15:guide id="9" orient="horz" pos="108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ignal Ridge Tech Sheet Template">
    <p:spTree>
      <p:nvGrpSpPr>
        <p:cNvPr id="1" name=""/>
        <p:cNvGrpSpPr/>
        <p:nvPr/>
      </p:nvGrpSpPr>
      <p:grpSpPr>
        <a:xfrm>
          <a:off x="0" y="0"/>
          <a:ext cx="0" cy="0"/>
          <a:chOff x="0" y="0"/>
          <a:chExt cx="0" cy="0"/>
        </a:xfrm>
      </p:grpSpPr>
      <p:grpSp>
        <p:nvGrpSpPr>
          <p:cNvPr id="14" name="Group 13">
            <a:extLst>
              <a:ext uri="{FF2B5EF4-FFF2-40B4-BE49-F238E27FC236}">
                <a16:creationId xmlns:a16="http://schemas.microsoft.com/office/drawing/2014/main" id="{8B4AF06E-759E-E92B-50AD-D2D6B5FEDD47}"/>
              </a:ext>
            </a:extLst>
          </p:cNvPr>
          <p:cNvGrpSpPr/>
          <p:nvPr userDrawn="1"/>
        </p:nvGrpSpPr>
        <p:grpSpPr>
          <a:xfrm>
            <a:off x="0" y="7881344"/>
            <a:ext cx="7772400" cy="2489200"/>
            <a:chOff x="0" y="848246"/>
            <a:chExt cx="7772400" cy="2489200"/>
          </a:xfrm>
        </p:grpSpPr>
        <p:pic>
          <p:nvPicPr>
            <p:cNvPr id="15" name="Picture 14">
              <a:extLst>
                <a:ext uri="{FF2B5EF4-FFF2-40B4-BE49-F238E27FC236}">
                  <a16:creationId xmlns:a16="http://schemas.microsoft.com/office/drawing/2014/main" id="{8D888EBF-604C-5C0D-3930-592337E7D313}"/>
                </a:ext>
              </a:extLst>
            </p:cNvPr>
            <p:cNvPicPr>
              <a:picLocks noChangeAspect="1"/>
            </p:cNvPicPr>
            <p:nvPr/>
          </p:nvPicPr>
          <p:blipFill>
            <a:blip r:embed="rId2"/>
            <a:stretch>
              <a:fillRect/>
            </a:stretch>
          </p:blipFill>
          <p:spPr>
            <a:xfrm>
              <a:off x="0" y="848246"/>
              <a:ext cx="7772400" cy="2489200"/>
            </a:xfrm>
            <a:prstGeom prst="rect">
              <a:avLst/>
            </a:prstGeom>
          </p:spPr>
        </p:pic>
        <p:cxnSp>
          <p:nvCxnSpPr>
            <p:cNvPr id="16" name="Straight Connector 15">
              <a:extLst>
                <a:ext uri="{FF2B5EF4-FFF2-40B4-BE49-F238E27FC236}">
                  <a16:creationId xmlns:a16="http://schemas.microsoft.com/office/drawing/2014/main" id="{2DB7D1CB-B8B1-D21B-B56B-8F449A099023}"/>
                </a:ext>
              </a:extLst>
            </p:cNvPr>
            <p:cNvCxnSpPr/>
            <p:nvPr/>
          </p:nvCxnSpPr>
          <p:spPr>
            <a:xfrm>
              <a:off x="682363" y="2199531"/>
              <a:ext cx="6407675" cy="0"/>
            </a:xfrm>
            <a:prstGeom prst="line">
              <a:avLst/>
            </a:prstGeom>
            <a:ln>
              <a:solidFill>
                <a:srgbClr val="98525F"/>
              </a:solidFill>
            </a:ln>
          </p:spPr>
          <p:style>
            <a:lnRef idx="1">
              <a:schemeClr val="accent1"/>
            </a:lnRef>
            <a:fillRef idx="0">
              <a:schemeClr val="accent1"/>
            </a:fillRef>
            <a:effectRef idx="0">
              <a:schemeClr val="accent1"/>
            </a:effectRef>
            <a:fontRef idx="minor">
              <a:schemeClr val="tx1"/>
            </a:fontRef>
          </p:style>
        </p:cxnSp>
      </p:grpSp>
      <p:sp>
        <p:nvSpPr>
          <p:cNvPr id="2" name="Picture Placeholder 25">
            <a:extLst>
              <a:ext uri="{FF2B5EF4-FFF2-40B4-BE49-F238E27FC236}">
                <a16:creationId xmlns:a16="http://schemas.microsoft.com/office/drawing/2014/main" id="{12800188-632E-E784-9493-8BF2A32FA6D7}"/>
              </a:ext>
            </a:extLst>
          </p:cNvPr>
          <p:cNvSpPr>
            <a:spLocks noGrp="1"/>
          </p:cNvSpPr>
          <p:nvPr>
            <p:ph type="pic" sz="quarter" idx="10" hasCustomPrompt="1"/>
          </p:nvPr>
        </p:nvSpPr>
        <p:spPr>
          <a:xfrm>
            <a:off x="622300" y="2781300"/>
            <a:ext cx="1945800" cy="5915025"/>
          </a:xfrm>
          <a:prstGeom prst="rect">
            <a:avLst/>
          </a:prstGeom>
        </p:spPr>
        <p:txBody>
          <a:bodyPr anchor="ctr" anchorCtr="1"/>
          <a:lstStyle>
            <a:lvl1pPr marL="0" indent="0" algn="ctr">
              <a:buNone/>
              <a:defRPr sz="1600">
                <a:solidFill>
                  <a:schemeClr val="bg1">
                    <a:lumMod val="50000"/>
                  </a:schemeClr>
                </a:solidFill>
                <a:latin typeface="Perpetua" panose="02020502060401020303" pitchFamily="18" charset="77"/>
              </a:defRPr>
            </a:lvl1pPr>
          </a:lstStyle>
          <a:p>
            <a:r>
              <a:rPr lang="en-US" dirty="0"/>
              <a:t>Bottle Shot</a:t>
            </a:r>
          </a:p>
        </p:txBody>
      </p:sp>
      <p:pic>
        <p:nvPicPr>
          <p:cNvPr id="3" name="Picture 2">
            <a:extLst>
              <a:ext uri="{FF2B5EF4-FFF2-40B4-BE49-F238E27FC236}">
                <a16:creationId xmlns:a16="http://schemas.microsoft.com/office/drawing/2014/main" id="{8A3E5CC9-4E90-1A9B-0E39-0E105A9F5513}"/>
              </a:ext>
            </a:extLst>
          </p:cNvPr>
          <p:cNvPicPr>
            <a:picLocks noChangeAspect="1"/>
          </p:cNvPicPr>
          <p:nvPr userDrawn="1"/>
        </p:nvPicPr>
        <p:blipFill>
          <a:blip r:embed="rId3"/>
          <a:stretch>
            <a:fillRect/>
          </a:stretch>
        </p:blipFill>
        <p:spPr>
          <a:xfrm>
            <a:off x="2895600" y="388398"/>
            <a:ext cx="1981200" cy="825500"/>
          </a:xfrm>
          <a:prstGeom prst="rect">
            <a:avLst/>
          </a:prstGeom>
        </p:spPr>
      </p:pic>
      <p:cxnSp>
        <p:nvCxnSpPr>
          <p:cNvPr id="5" name="Straight Connector 4">
            <a:extLst>
              <a:ext uri="{FF2B5EF4-FFF2-40B4-BE49-F238E27FC236}">
                <a16:creationId xmlns:a16="http://schemas.microsoft.com/office/drawing/2014/main" id="{D0B590DD-E626-A908-4FD1-9EE14B8BAC78}"/>
              </a:ext>
            </a:extLst>
          </p:cNvPr>
          <p:cNvCxnSpPr/>
          <p:nvPr userDrawn="1"/>
        </p:nvCxnSpPr>
        <p:spPr>
          <a:xfrm>
            <a:off x="5795783" y="2901329"/>
            <a:ext cx="0" cy="5795784"/>
          </a:xfrm>
          <a:prstGeom prst="line">
            <a:avLst/>
          </a:prstGeom>
          <a:ln>
            <a:solidFill>
              <a:srgbClr val="5A5752"/>
            </a:solidFill>
          </a:ln>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47806D49-9FB0-8425-7943-3838AFDEAF89}"/>
              </a:ext>
            </a:extLst>
          </p:cNvPr>
          <p:cNvSpPr txBox="1"/>
          <p:nvPr userDrawn="1"/>
        </p:nvSpPr>
        <p:spPr>
          <a:xfrm>
            <a:off x="3145722" y="9021797"/>
            <a:ext cx="1487103" cy="230832"/>
          </a:xfrm>
          <a:prstGeom prst="rect">
            <a:avLst/>
          </a:prstGeom>
          <a:noFill/>
        </p:spPr>
        <p:txBody>
          <a:bodyPr wrap="square" rtlCol="0">
            <a:spAutoFit/>
          </a:bodyPr>
          <a:lstStyle/>
          <a:p>
            <a:pPr algn="ctr"/>
            <a:r>
              <a:rPr lang="en-US" sz="900" spc="100" dirty="0">
                <a:solidFill>
                  <a:srgbClr val="5A5752"/>
                </a:solidFill>
                <a:latin typeface="Perpetua" panose="02020502060401020303" pitchFamily="18" charset="77"/>
              </a:rPr>
              <a:t>BRAVIUM.COM</a:t>
            </a:r>
          </a:p>
        </p:txBody>
      </p:sp>
      <p:cxnSp>
        <p:nvCxnSpPr>
          <p:cNvPr id="8" name="Straight Connector 7">
            <a:extLst>
              <a:ext uri="{FF2B5EF4-FFF2-40B4-BE49-F238E27FC236}">
                <a16:creationId xmlns:a16="http://schemas.microsoft.com/office/drawing/2014/main" id="{49F7E0C3-6F69-4879-678A-F23A8AB2462A}"/>
              </a:ext>
            </a:extLst>
          </p:cNvPr>
          <p:cNvCxnSpPr/>
          <p:nvPr userDrawn="1"/>
        </p:nvCxnSpPr>
        <p:spPr>
          <a:xfrm>
            <a:off x="701269" y="9233377"/>
            <a:ext cx="6407675" cy="0"/>
          </a:xfrm>
          <a:prstGeom prst="line">
            <a:avLst/>
          </a:prstGeom>
          <a:ln>
            <a:solidFill>
              <a:srgbClr val="98525F"/>
            </a:solidFill>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C1D76C33-5D20-8723-B6D8-CBE8C8DDB4F5}"/>
              </a:ext>
            </a:extLst>
          </p:cNvPr>
          <p:cNvSpPr txBox="1"/>
          <p:nvPr userDrawn="1"/>
        </p:nvSpPr>
        <p:spPr>
          <a:xfrm>
            <a:off x="1955379" y="9275147"/>
            <a:ext cx="3887042" cy="446276"/>
          </a:xfrm>
          <a:prstGeom prst="rect">
            <a:avLst/>
          </a:prstGeom>
          <a:noFill/>
        </p:spPr>
        <p:txBody>
          <a:bodyPr wrap="square">
            <a:spAutoFit/>
          </a:bodyPr>
          <a:lstStyle/>
          <a:p>
            <a:pPr algn="ctr">
              <a:spcBef>
                <a:spcPts val="0"/>
              </a:spcBef>
            </a:pPr>
            <a:r>
              <a:rPr lang="en-US" sz="1400" spc="40" baseline="0" dirty="0" err="1">
                <a:solidFill>
                  <a:srgbClr val="5A5752"/>
                </a:solidFill>
                <a:latin typeface="Perpetua" panose="02020502060401020303" pitchFamily="18" charset="77"/>
              </a:rPr>
              <a:t>Bravium</a:t>
            </a:r>
            <a:endParaRPr lang="en-US" sz="1400" spc="40" baseline="0" dirty="0">
              <a:solidFill>
                <a:srgbClr val="5A5752"/>
              </a:solidFill>
              <a:latin typeface="Perpetua" panose="02020502060401020303" pitchFamily="18" charset="77"/>
            </a:endParaRPr>
          </a:p>
          <a:p>
            <a:pPr algn="ctr">
              <a:spcBef>
                <a:spcPts val="0"/>
              </a:spcBef>
            </a:pPr>
            <a:r>
              <a:rPr lang="en-US" sz="900" spc="0" baseline="0" dirty="0">
                <a:solidFill>
                  <a:srgbClr val="5A5752"/>
                </a:solidFill>
                <a:latin typeface="Perpetua" panose="02020502060401020303" pitchFamily="18" charset="77"/>
              </a:rPr>
              <a:t>Linguistic origin: Latin / Meaning: prize, reward, gift</a:t>
            </a:r>
          </a:p>
        </p:txBody>
      </p:sp>
      <p:pic>
        <p:nvPicPr>
          <p:cNvPr id="18" name="Picture 17">
            <a:extLst>
              <a:ext uri="{FF2B5EF4-FFF2-40B4-BE49-F238E27FC236}">
                <a16:creationId xmlns:a16="http://schemas.microsoft.com/office/drawing/2014/main" id="{26852DA1-302B-43A5-F17B-6FB3E91898C4}"/>
              </a:ext>
            </a:extLst>
          </p:cNvPr>
          <p:cNvPicPr>
            <a:picLocks noChangeAspect="1"/>
          </p:cNvPicPr>
          <p:nvPr userDrawn="1"/>
        </p:nvPicPr>
        <p:blipFill>
          <a:blip r:embed="rId4"/>
          <a:stretch>
            <a:fillRect/>
          </a:stretch>
        </p:blipFill>
        <p:spPr>
          <a:xfrm>
            <a:off x="2413000" y="1187335"/>
            <a:ext cx="2971800" cy="977900"/>
          </a:xfrm>
          <a:prstGeom prst="rect">
            <a:avLst/>
          </a:prstGeom>
        </p:spPr>
      </p:pic>
    </p:spTree>
    <p:extLst>
      <p:ext uri="{BB962C8B-B14F-4D97-AF65-F5344CB8AC3E}">
        <p14:creationId xmlns:p14="http://schemas.microsoft.com/office/powerpoint/2010/main" val="2553282444"/>
      </p:ext>
    </p:extLst>
  </p:cSld>
  <p:clrMapOvr>
    <a:masterClrMapping/>
  </p:clrMapOvr>
  <p:extLst>
    <p:ext uri="{DCECCB84-F9BA-43D5-87BE-67443E8EF086}">
      <p15:sldGuideLst xmlns:p15="http://schemas.microsoft.com/office/powerpoint/2012/main">
        <p15:guide id="1" orient="horz" pos="1752" userDrawn="1">
          <p15:clr>
            <a:srgbClr val="FBAE40"/>
          </p15:clr>
        </p15:guide>
        <p15:guide id="2" pos="1800" userDrawn="1">
          <p15:clr>
            <a:srgbClr val="FBAE40"/>
          </p15:clr>
        </p15:guide>
        <p15:guide id="3" pos="1008" userDrawn="1">
          <p15:clr>
            <a:srgbClr val="FBAE40"/>
          </p15:clr>
        </p15:guide>
        <p15:guide id="4" pos="3648" userDrawn="1">
          <p15:clr>
            <a:srgbClr val="FBAE40"/>
          </p15:clr>
        </p15:guide>
        <p15:guide id="5" pos="3600" userDrawn="1">
          <p15:clr>
            <a:srgbClr val="FBAE40"/>
          </p15:clr>
        </p15:guide>
        <p15:guide id="6" pos="3768" userDrawn="1">
          <p15:clr>
            <a:srgbClr val="FBAE40"/>
          </p15:clr>
        </p15:guide>
        <p15:guide id="7" orient="horz" pos="5472" userDrawn="1">
          <p15:clr>
            <a:srgbClr val="FBAE40"/>
          </p15:clr>
        </p15:guide>
        <p15:guide id="8" orient="horz" pos="1080"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418401212"/>
      </p:ext>
    </p:extLst>
  </p:cSld>
  <p:clrMapOvr>
    <a:masterClrMapping/>
  </p:clrMapOvr>
  <p:extLst>
    <p:ext uri="{DCECCB84-F9BA-43D5-87BE-67443E8EF086}">
      <p15:sldGuideLst xmlns:p15="http://schemas.microsoft.com/office/powerpoint/2012/main">
        <p15:guide id="1" orient="horz" pos="3168" userDrawn="1">
          <p15:clr>
            <a:srgbClr val="FBAE40"/>
          </p15:clr>
        </p15:guide>
        <p15:guide id="2" pos="2448" userDrawn="1">
          <p15:clr>
            <a:srgbClr val="FBAE40"/>
          </p15:clr>
        </p15:guide>
      </p15:sldGuideLst>
    </p:ext>
  </p:extLs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637285841"/>
      </p:ext>
    </p:extLst>
  </p:cSld>
  <p:clrMap bg1="lt1" tx1="dk1" bg2="lt2" tx2="dk2" accent1="accent1" accent2="accent2" accent3="accent3" accent4="accent4" accent5="accent5" accent6="accent6" hlink="hlink" folHlink="folHlink"/>
  <p:sldLayoutIdLst>
    <p:sldLayoutId id="2147483661" r:id="rId1"/>
    <p:sldLayoutId id="2147483670" r:id="rId2"/>
    <p:sldLayoutId id="2147483669" r:id="rId3"/>
    <p:sldLayoutId id="2147483667" r:id="rId4"/>
  </p:sldLayoutIdLst>
  <p:txStyles>
    <p:titleStyle>
      <a:lvl1pPr algn="l" defTabSz="777240" rtl="0" eaLnBrk="1" latinLnBrk="0" hangingPunct="1">
        <a:lnSpc>
          <a:spcPct val="90000"/>
        </a:lnSpc>
        <a:spcBef>
          <a:spcPct val="0"/>
        </a:spcBef>
        <a:buNone/>
        <a:defRPr sz="3740" kern="1200">
          <a:solidFill>
            <a:schemeClr val="tx1"/>
          </a:solidFill>
          <a:latin typeface="+mj-lt"/>
          <a:ea typeface="+mj-ea"/>
          <a:cs typeface="+mj-cs"/>
        </a:defRPr>
      </a:lvl1pPr>
    </p:titleStyle>
    <p:bodyStyle>
      <a:lvl1pPr marL="194310" indent="-194310" algn="l" defTabSz="777240" rtl="0" eaLnBrk="1" latinLnBrk="0" hangingPunct="1">
        <a:lnSpc>
          <a:spcPct val="90000"/>
        </a:lnSpc>
        <a:spcBef>
          <a:spcPts val="850"/>
        </a:spcBef>
        <a:buFont typeface="Arial" panose="020B0604020202020204" pitchFamily="34" charset="0"/>
        <a:buChar char="•"/>
        <a:defRPr sz="2380" kern="1200">
          <a:solidFill>
            <a:schemeClr val="tx1"/>
          </a:solidFill>
          <a:latin typeface="+mn-lt"/>
          <a:ea typeface="+mn-ea"/>
          <a:cs typeface="+mn-cs"/>
        </a:defRPr>
      </a:lvl1pPr>
      <a:lvl2pPr marL="582930" indent="-194310" algn="l" defTabSz="777240" rtl="0" eaLnBrk="1" latinLnBrk="0" hangingPunct="1">
        <a:lnSpc>
          <a:spcPct val="90000"/>
        </a:lnSpc>
        <a:spcBef>
          <a:spcPts val="425"/>
        </a:spcBef>
        <a:buFont typeface="Arial" panose="020B0604020202020204" pitchFamily="34" charset="0"/>
        <a:buChar char="•"/>
        <a:defRPr sz="2040" kern="1200">
          <a:solidFill>
            <a:schemeClr val="tx1"/>
          </a:solidFill>
          <a:latin typeface="+mn-lt"/>
          <a:ea typeface="+mn-ea"/>
          <a:cs typeface="+mn-cs"/>
        </a:defRPr>
      </a:lvl2pPr>
      <a:lvl3pPr marL="971550" indent="-194310" algn="l" defTabSz="777240" rtl="0" eaLnBrk="1" latinLnBrk="0" hangingPunct="1">
        <a:lnSpc>
          <a:spcPct val="90000"/>
        </a:lnSpc>
        <a:spcBef>
          <a:spcPts val="425"/>
        </a:spcBef>
        <a:buFont typeface="Arial" panose="020B0604020202020204" pitchFamily="34" charset="0"/>
        <a:buChar char="•"/>
        <a:defRPr sz="1700" kern="1200">
          <a:solidFill>
            <a:schemeClr val="tx1"/>
          </a:solidFill>
          <a:latin typeface="+mn-lt"/>
          <a:ea typeface="+mn-ea"/>
          <a:cs typeface="+mn-cs"/>
        </a:defRPr>
      </a:lvl3pPr>
      <a:lvl4pPr marL="136017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4pPr>
      <a:lvl5pPr marL="174879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5pPr>
      <a:lvl6pPr marL="213741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6pPr>
      <a:lvl7pPr marL="252603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7pPr>
      <a:lvl8pPr marL="291465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8pPr>
      <a:lvl9pPr marL="330327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9pPr>
    </p:bodyStyle>
    <p:otherStyle>
      <a:defPPr>
        <a:defRPr lang="en-US"/>
      </a:defPPr>
      <a:lvl1pPr marL="0" algn="l" defTabSz="777240" rtl="0" eaLnBrk="1" latinLnBrk="0" hangingPunct="1">
        <a:defRPr sz="1530" kern="1200">
          <a:solidFill>
            <a:schemeClr val="tx1"/>
          </a:solidFill>
          <a:latin typeface="+mn-lt"/>
          <a:ea typeface="+mn-ea"/>
          <a:cs typeface="+mn-cs"/>
        </a:defRPr>
      </a:lvl1pPr>
      <a:lvl2pPr marL="388620" algn="l" defTabSz="777240" rtl="0" eaLnBrk="1" latinLnBrk="0" hangingPunct="1">
        <a:defRPr sz="1530" kern="1200">
          <a:solidFill>
            <a:schemeClr val="tx1"/>
          </a:solidFill>
          <a:latin typeface="+mn-lt"/>
          <a:ea typeface="+mn-ea"/>
          <a:cs typeface="+mn-cs"/>
        </a:defRPr>
      </a:lvl2pPr>
      <a:lvl3pPr marL="777240" algn="l" defTabSz="777240" rtl="0" eaLnBrk="1" latinLnBrk="0" hangingPunct="1">
        <a:defRPr sz="1530" kern="1200">
          <a:solidFill>
            <a:schemeClr val="tx1"/>
          </a:solidFill>
          <a:latin typeface="+mn-lt"/>
          <a:ea typeface="+mn-ea"/>
          <a:cs typeface="+mn-cs"/>
        </a:defRPr>
      </a:lvl3pPr>
      <a:lvl4pPr marL="1165860" algn="l" defTabSz="777240" rtl="0" eaLnBrk="1" latinLnBrk="0" hangingPunct="1">
        <a:defRPr sz="1530" kern="1200">
          <a:solidFill>
            <a:schemeClr val="tx1"/>
          </a:solidFill>
          <a:latin typeface="+mn-lt"/>
          <a:ea typeface="+mn-ea"/>
          <a:cs typeface="+mn-cs"/>
        </a:defRPr>
      </a:lvl4pPr>
      <a:lvl5pPr marL="1554480" algn="l" defTabSz="777240" rtl="0" eaLnBrk="1" latinLnBrk="0" hangingPunct="1">
        <a:defRPr sz="1530" kern="1200">
          <a:solidFill>
            <a:schemeClr val="tx1"/>
          </a:solidFill>
          <a:latin typeface="+mn-lt"/>
          <a:ea typeface="+mn-ea"/>
          <a:cs typeface="+mn-cs"/>
        </a:defRPr>
      </a:lvl5pPr>
      <a:lvl6pPr marL="1943100" algn="l" defTabSz="777240" rtl="0" eaLnBrk="1" latinLnBrk="0" hangingPunct="1">
        <a:defRPr sz="1530" kern="1200">
          <a:solidFill>
            <a:schemeClr val="tx1"/>
          </a:solidFill>
          <a:latin typeface="+mn-lt"/>
          <a:ea typeface="+mn-ea"/>
          <a:cs typeface="+mn-cs"/>
        </a:defRPr>
      </a:lvl6pPr>
      <a:lvl7pPr marL="2331720" algn="l" defTabSz="777240" rtl="0" eaLnBrk="1" latinLnBrk="0" hangingPunct="1">
        <a:defRPr sz="1530" kern="1200">
          <a:solidFill>
            <a:schemeClr val="tx1"/>
          </a:solidFill>
          <a:latin typeface="+mn-lt"/>
          <a:ea typeface="+mn-ea"/>
          <a:cs typeface="+mn-cs"/>
        </a:defRPr>
      </a:lvl7pPr>
      <a:lvl8pPr marL="2720340" algn="l" defTabSz="777240" rtl="0" eaLnBrk="1" latinLnBrk="0" hangingPunct="1">
        <a:defRPr sz="1530" kern="1200">
          <a:solidFill>
            <a:schemeClr val="tx1"/>
          </a:solidFill>
          <a:latin typeface="+mn-lt"/>
          <a:ea typeface="+mn-ea"/>
          <a:cs typeface="+mn-cs"/>
        </a:defRPr>
      </a:lvl8pPr>
      <a:lvl9pPr marL="3108960" algn="l" defTabSz="777240" rtl="0" eaLnBrk="1" latinLnBrk="0" hangingPunct="1">
        <a:defRPr sz="153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1.png"/><Relationship Id="rId5" Type="http://schemas.openxmlformats.org/officeDocument/2006/relationships/image" Target="../media/image7.png"/><Relationship Id="rId4" Type="http://schemas.microsoft.com/office/2007/relationships/hdphoto" Target="../media/hdphoto1.wdp"/></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324996AB-F4B7-FDCB-1EA9-37704DB2703D}"/>
              </a:ext>
            </a:extLst>
          </p:cNvPr>
          <p:cNvPicPr>
            <a:picLocks noChangeAspect="1"/>
          </p:cNvPicPr>
          <p:nvPr/>
        </p:nvPicPr>
        <p:blipFill>
          <a:blip r:embed="rId3">
            <a:extLst>
              <a:ext uri="{BEBA8EAE-BF5A-486C-A8C5-ECC9F3942E4B}">
                <a14:imgProps xmlns:a14="http://schemas.microsoft.com/office/drawing/2010/main">
                  <a14:imgLayer r:embed="rId4">
                    <a14:imgEffect>
                      <a14:sharpenSoften amount="50000"/>
                    </a14:imgEffect>
                  </a14:imgLayer>
                </a14:imgProps>
              </a:ext>
            </a:extLst>
          </a:blip>
          <a:stretch>
            <a:fillRect/>
          </a:stretch>
        </p:blipFill>
        <p:spPr>
          <a:xfrm>
            <a:off x="2944884" y="1420399"/>
            <a:ext cx="1811942" cy="465452"/>
          </a:xfrm>
          <a:prstGeom prst="rect">
            <a:avLst/>
          </a:prstGeom>
        </p:spPr>
      </p:pic>
      <p:pic>
        <p:nvPicPr>
          <p:cNvPr id="2" name="Picture 1" descr="A bottle of wine with a white label&#10;&#10;AI-generated content may be incorrect.">
            <a:extLst>
              <a:ext uri="{FF2B5EF4-FFF2-40B4-BE49-F238E27FC236}">
                <a16:creationId xmlns:a16="http://schemas.microsoft.com/office/drawing/2014/main" id="{5915CE16-92E1-B4B1-1DCA-427C5BD661E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81863" y="2528349"/>
            <a:ext cx="1737447" cy="5863882"/>
          </a:xfrm>
          <a:prstGeom prst="rect">
            <a:avLst/>
          </a:prstGeom>
        </p:spPr>
      </p:pic>
      <p:pic>
        <p:nvPicPr>
          <p:cNvPr id="5" name="Picture 4">
            <a:extLst>
              <a:ext uri="{FF2B5EF4-FFF2-40B4-BE49-F238E27FC236}">
                <a16:creationId xmlns:a16="http://schemas.microsoft.com/office/drawing/2014/main" id="{573C8BEE-8787-B84F-AAE4-AF2709ADBED5}"/>
              </a:ext>
            </a:extLst>
          </p:cNvPr>
          <p:cNvPicPr>
            <a:picLocks noChangeAspect="1"/>
          </p:cNvPicPr>
          <p:nvPr/>
        </p:nvPicPr>
        <p:blipFill>
          <a:blip r:embed="rId6"/>
          <a:stretch>
            <a:fillRect/>
          </a:stretch>
        </p:blipFill>
        <p:spPr>
          <a:xfrm>
            <a:off x="2895600" y="388398"/>
            <a:ext cx="1981200" cy="825500"/>
          </a:xfrm>
          <a:prstGeom prst="rect">
            <a:avLst/>
          </a:prstGeom>
        </p:spPr>
      </p:pic>
      <p:sp>
        <p:nvSpPr>
          <p:cNvPr id="8" name="TextBox 7">
            <a:extLst>
              <a:ext uri="{FF2B5EF4-FFF2-40B4-BE49-F238E27FC236}">
                <a16:creationId xmlns:a16="http://schemas.microsoft.com/office/drawing/2014/main" id="{CC708C04-EE23-8947-BA86-2DF624C790F3}"/>
              </a:ext>
            </a:extLst>
          </p:cNvPr>
          <p:cNvSpPr txBox="1"/>
          <p:nvPr/>
        </p:nvSpPr>
        <p:spPr>
          <a:xfrm>
            <a:off x="2433826" y="1882018"/>
            <a:ext cx="2914301" cy="646331"/>
          </a:xfrm>
          <a:prstGeom prst="rect">
            <a:avLst/>
          </a:prstGeom>
          <a:noFill/>
        </p:spPr>
        <p:txBody>
          <a:bodyPr wrap="square" rtlCol="0">
            <a:spAutoFit/>
          </a:bodyPr>
          <a:lstStyle/>
          <a:p>
            <a:pPr algn="ctr"/>
            <a:r>
              <a:rPr lang="en-US" sz="1200" spc="180" dirty="0">
                <a:solidFill>
                  <a:srgbClr val="98525F"/>
                </a:solidFill>
                <a:latin typeface="Perpetua" panose="02020502060401020303" pitchFamily="18" charset="77"/>
              </a:rPr>
              <a:t>PINOT NOIR</a:t>
            </a:r>
          </a:p>
          <a:p>
            <a:pPr algn="ctr"/>
            <a:endParaRPr lang="en-US" sz="1200" spc="180" dirty="0">
              <a:solidFill>
                <a:srgbClr val="98525F"/>
              </a:solidFill>
              <a:latin typeface="Perpetua" panose="02020502060401020303" pitchFamily="18" charset="77"/>
            </a:endParaRPr>
          </a:p>
          <a:p>
            <a:pPr algn="ctr"/>
            <a:endParaRPr lang="en-US" sz="1200" spc="180" dirty="0">
              <a:solidFill>
                <a:srgbClr val="98525F"/>
              </a:solidFill>
              <a:latin typeface="Perpetua" panose="02020502060401020303" pitchFamily="18" charset="77"/>
            </a:endParaRPr>
          </a:p>
        </p:txBody>
      </p:sp>
      <p:sp>
        <p:nvSpPr>
          <p:cNvPr id="9" name="TextBox 8">
            <a:extLst>
              <a:ext uri="{FF2B5EF4-FFF2-40B4-BE49-F238E27FC236}">
                <a16:creationId xmlns:a16="http://schemas.microsoft.com/office/drawing/2014/main" id="{990A5E90-7AB6-1743-B72F-DE1289B14E49}"/>
              </a:ext>
            </a:extLst>
          </p:cNvPr>
          <p:cNvSpPr txBox="1"/>
          <p:nvPr/>
        </p:nvSpPr>
        <p:spPr>
          <a:xfrm>
            <a:off x="3619500" y="2182446"/>
            <a:ext cx="558800" cy="276999"/>
          </a:xfrm>
          <a:prstGeom prst="rect">
            <a:avLst/>
          </a:prstGeom>
          <a:noFill/>
        </p:spPr>
        <p:txBody>
          <a:bodyPr wrap="square" lIns="91440" tIns="45720" rIns="91440" bIns="45720" rtlCol="0" anchor="t">
            <a:spAutoFit/>
          </a:bodyPr>
          <a:lstStyle/>
          <a:p>
            <a:pPr algn="ctr"/>
            <a:r>
              <a:rPr lang="en-US" sz="1200" spc="180">
                <a:solidFill>
                  <a:srgbClr val="9E9A94"/>
                </a:solidFill>
                <a:latin typeface="Perpetua"/>
              </a:rPr>
              <a:t>2024</a:t>
            </a:r>
            <a:endParaRPr lang="en-US" sz="1200" spc="180" dirty="0">
              <a:solidFill>
                <a:srgbClr val="9E9A94"/>
              </a:solidFill>
              <a:latin typeface="Perpetua" panose="02020502060401020303" pitchFamily="18" charset="77"/>
            </a:endParaRPr>
          </a:p>
        </p:txBody>
      </p:sp>
      <p:sp>
        <p:nvSpPr>
          <p:cNvPr id="21" name="TextBox 20">
            <a:extLst>
              <a:ext uri="{FF2B5EF4-FFF2-40B4-BE49-F238E27FC236}">
                <a16:creationId xmlns:a16="http://schemas.microsoft.com/office/drawing/2014/main" id="{F26EB149-65B9-0847-A044-7298C3231F39}"/>
              </a:ext>
            </a:extLst>
          </p:cNvPr>
          <p:cNvSpPr txBox="1"/>
          <p:nvPr/>
        </p:nvSpPr>
        <p:spPr>
          <a:xfrm>
            <a:off x="2864467" y="2807212"/>
            <a:ext cx="2914300" cy="5755422"/>
          </a:xfrm>
          <a:prstGeom prst="rect">
            <a:avLst/>
          </a:prstGeom>
          <a:noFill/>
        </p:spPr>
        <p:txBody>
          <a:bodyPr wrap="square" lIns="91440" tIns="45720" rIns="91440" bIns="45720" rtlCol="0" anchor="t">
            <a:spAutoFit/>
          </a:bodyPr>
          <a:lstStyle/>
          <a:p>
            <a:pPr algn="just"/>
            <a:r>
              <a:rPr lang="en-US" sz="1000" b="0" i="0" u="none" strike="noStrike" baseline="0" dirty="0">
                <a:solidFill>
                  <a:srgbClr val="5F5954"/>
                </a:solidFill>
                <a:latin typeface="Perpetua" panose="02020502060401020303" pitchFamily="18" charset="0"/>
              </a:rPr>
              <a:t>VINEYARD INFORMATION:</a:t>
            </a:r>
          </a:p>
          <a:p>
            <a:pPr marL="0" marR="0" algn="just"/>
            <a:r>
              <a:rPr lang="en-US" sz="1000" dirty="0">
                <a:solidFill>
                  <a:srgbClr val="5F5954"/>
                </a:solidFill>
                <a:latin typeface="Perpetua"/>
              </a:rPr>
              <a:t>Vines were established at Wiley Vineyard in 1972, making it the first vineyard to be planted in the westernmost portion of Anderson Valley now commonly known as the “Deep End.” Wiley is a true cool-climate site, resting on benchlands just nine miles from the Pacific Ocean. This vineyard is renowned for its bucolic setting and finessed wines produced from 40 year old vines rooted in sandstone soils. I am honored and privileged to farm Wiley Vineyard, truly world-class terroir.</a:t>
            </a:r>
          </a:p>
          <a:p>
            <a:pPr marL="0" marR="0" algn="just"/>
            <a:endParaRPr lang="en-US" sz="1000" b="0" i="0" u="none" strike="noStrike" baseline="0" dirty="0">
              <a:solidFill>
                <a:srgbClr val="5F5954"/>
              </a:solidFill>
              <a:latin typeface="Perpetua" panose="02020502060401020303" pitchFamily="18" charset="0"/>
            </a:endParaRPr>
          </a:p>
          <a:p>
            <a:pPr algn="just"/>
            <a:r>
              <a:rPr lang="en-US" sz="1000" dirty="0">
                <a:solidFill>
                  <a:srgbClr val="5F5954"/>
                </a:solidFill>
                <a:latin typeface="Perpetua"/>
              </a:rPr>
              <a:t>2024</a:t>
            </a:r>
            <a:r>
              <a:rPr lang="en-US" sz="1000" b="0" i="0" u="none" strike="noStrike" baseline="0" dirty="0">
                <a:solidFill>
                  <a:srgbClr val="5F5954"/>
                </a:solidFill>
                <a:latin typeface="Perpetua"/>
              </a:rPr>
              <a:t> GROWING SEASON:</a:t>
            </a:r>
          </a:p>
          <a:p>
            <a:pPr algn="just"/>
            <a:r>
              <a:rPr lang="en-US" sz="1000" dirty="0">
                <a:solidFill>
                  <a:srgbClr val="5A5752"/>
                </a:solidFill>
                <a:highlight>
                  <a:srgbClr val="FFFFFF"/>
                </a:highlight>
                <a:latin typeface="Perpetua"/>
              </a:rPr>
              <a:t>Favorable conditions at the start of the growing season in Anderson Valley were followed by a relatively mild start to the growing season. Summertime warmth accelerated ripening in a marked way, though I am fortunate to grow grapes in such close proximity to the Pacific Ocean and its moderating influence. Pinot Noir grape yields were lighter than average and quality was excellent in 2024.</a:t>
            </a:r>
          </a:p>
          <a:p>
            <a:pPr algn="just"/>
            <a:endParaRPr lang="en-US" sz="1000" b="0" i="0" u="none" strike="noStrike" baseline="0" dirty="0">
              <a:solidFill>
                <a:srgbClr val="5A5752"/>
              </a:solidFill>
              <a:highlight>
                <a:srgbClr val="FFFFFF"/>
              </a:highlight>
              <a:latin typeface="Perpetua" panose="02020502060401020303" pitchFamily="18" charset="0"/>
            </a:endParaRPr>
          </a:p>
          <a:p>
            <a:pPr algn="just"/>
            <a:r>
              <a:rPr lang="en-US" sz="1000" dirty="0">
                <a:solidFill>
                  <a:srgbClr val="5F5954"/>
                </a:solidFill>
                <a:highlight>
                  <a:srgbClr val="FFFFFF"/>
                </a:highlight>
                <a:latin typeface="Perpetua"/>
              </a:rPr>
              <a:t>INGREDIENTS: Hand Harvested Grapes, Torulaspora </a:t>
            </a:r>
            <a:r>
              <a:rPr lang="en-US" sz="1000" dirty="0" err="1">
                <a:solidFill>
                  <a:srgbClr val="5F5954"/>
                </a:solidFill>
                <a:highlight>
                  <a:srgbClr val="FFFFFF"/>
                </a:highlight>
                <a:latin typeface="Perpetua"/>
              </a:rPr>
              <a:t>Delbrueckii</a:t>
            </a:r>
            <a:r>
              <a:rPr lang="en-US" sz="1000" dirty="0">
                <a:solidFill>
                  <a:srgbClr val="5F5954"/>
                </a:solidFill>
                <a:highlight>
                  <a:srgbClr val="FFFFFF"/>
                </a:highlight>
                <a:latin typeface="Perpetua"/>
              </a:rPr>
              <a:t> and Indigenous Yeasts, Naturally </a:t>
            </a:r>
            <a:r>
              <a:rPr lang="en-US" sz="1000">
                <a:solidFill>
                  <a:srgbClr val="5F5954"/>
                </a:solidFill>
                <a:highlight>
                  <a:srgbClr val="FFFFFF"/>
                </a:highlight>
                <a:latin typeface="Perpetua"/>
              </a:rPr>
              <a:t>Occurring</a:t>
            </a:r>
            <a:r>
              <a:rPr lang="en-US" sz="1000" dirty="0">
                <a:solidFill>
                  <a:srgbClr val="5F5954"/>
                </a:solidFill>
                <a:highlight>
                  <a:srgbClr val="FFFFFF"/>
                </a:highlight>
                <a:latin typeface="Perpetua"/>
              </a:rPr>
              <a:t> Malolactic </a:t>
            </a:r>
            <a:r>
              <a:rPr lang="en-US" sz="1000">
                <a:solidFill>
                  <a:srgbClr val="5F5954"/>
                </a:solidFill>
                <a:highlight>
                  <a:srgbClr val="FFFFFF"/>
                </a:highlight>
                <a:latin typeface="Perpetua"/>
              </a:rPr>
              <a:t>Bacteria, Oak from Barrel Aging, SO2</a:t>
            </a:r>
            <a:endParaRPr lang="en-US" sz="1000" dirty="0">
              <a:solidFill>
                <a:srgbClr val="5F5954"/>
              </a:solidFill>
              <a:highlight>
                <a:srgbClr val="FFFFFF"/>
              </a:highlight>
              <a:latin typeface="Perpetua"/>
            </a:endParaRPr>
          </a:p>
          <a:p>
            <a:pPr algn="just"/>
            <a:endParaRPr lang="en-US" sz="1000" dirty="0">
              <a:solidFill>
                <a:srgbClr val="5A5752"/>
              </a:solidFill>
              <a:highlight>
                <a:srgbClr val="FFFFFF"/>
              </a:highlight>
              <a:latin typeface="Perpetua" panose="02020502060401020303" pitchFamily="18" charset="0"/>
            </a:endParaRPr>
          </a:p>
          <a:p>
            <a:pPr algn="just"/>
            <a:r>
              <a:rPr lang="en-US" sz="1000" b="0" i="0" u="none" strike="noStrike" baseline="0" dirty="0">
                <a:solidFill>
                  <a:srgbClr val="5F5954"/>
                </a:solidFill>
                <a:latin typeface="Perpetua" panose="02020502060401020303" pitchFamily="18" charset="0"/>
              </a:rPr>
              <a:t>WINEMAKER COMMENTS:</a:t>
            </a:r>
          </a:p>
          <a:p>
            <a:pPr algn="just"/>
            <a:r>
              <a:rPr lang="en-US" sz="900" dirty="0">
                <a:solidFill>
                  <a:srgbClr val="5F5954"/>
                </a:solidFill>
                <a:highlight>
                  <a:srgbClr val="FFFFFF"/>
                </a:highlight>
                <a:latin typeface="Perpetua"/>
                <a:ea typeface="Calibri"/>
                <a:cs typeface="Aptos" panose="020B0004020202020204" pitchFamily="34" charset="0"/>
              </a:rPr>
              <a:t>This elegant wine is a blend of my favorite twelve barrels produced from Wiley Vineyard Pinot Noir grapes in 2024. 50% whole clusters were included in small stainless-steel fermenters, with each vineyard block being fermented separately. Ruby red, with sous </a:t>
            </a:r>
            <a:r>
              <a:rPr lang="en-US" sz="900" dirty="0" err="1">
                <a:solidFill>
                  <a:srgbClr val="5F5954"/>
                </a:solidFill>
                <a:highlight>
                  <a:srgbClr val="FFFFFF"/>
                </a:highlight>
                <a:latin typeface="Perpetua"/>
                <a:ea typeface="Calibri"/>
                <a:cs typeface="Aptos" panose="020B0004020202020204" pitchFamily="34" charset="0"/>
              </a:rPr>
              <a:t>bois</a:t>
            </a:r>
            <a:r>
              <a:rPr lang="en-US" sz="900" dirty="0">
                <a:solidFill>
                  <a:srgbClr val="5F5954"/>
                </a:solidFill>
                <a:highlight>
                  <a:srgbClr val="FFFFFF"/>
                </a:highlight>
                <a:latin typeface="Perpetua"/>
                <a:ea typeface="Calibri"/>
                <a:cs typeface="Aptos" panose="020B0004020202020204" pitchFamily="34" charset="0"/>
              </a:rPr>
              <a:t> and rose petal aromas, layers of delicate red berry flavors, and sanguine, iron notes, this structured Pinot Noir is a study in judicious stem inclusion and nascent complexity. Red and blue fruits dominate the lightly grippy mid-palate of this medium-bodied, rustic wine and are joined by savory tomato and miso notes on the saline, soil-driven finish. This varietally-correct Wiley Vineyard Pinot Noir is accessible today, yet it will age gracefully for years to come.</a:t>
            </a:r>
            <a:endParaRPr lang="en-US" sz="900" dirty="0">
              <a:solidFill>
                <a:srgbClr val="5F5954"/>
              </a:solidFill>
              <a:latin typeface="Perpetua" panose="02020502060401020303" pitchFamily="18" charset="0"/>
              <a:ea typeface="Calibri" panose="020F0502020204030204" pitchFamily="34" charset="0"/>
              <a:cs typeface="Aptos" panose="020B0004020202020204" pitchFamily="34" charset="0"/>
            </a:endParaRPr>
          </a:p>
        </p:txBody>
      </p:sp>
      <p:sp>
        <p:nvSpPr>
          <p:cNvPr id="22" name="TextBox 21">
            <a:extLst>
              <a:ext uri="{FF2B5EF4-FFF2-40B4-BE49-F238E27FC236}">
                <a16:creationId xmlns:a16="http://schemas.microsoft.com/office/drawing/2014/main" id="{C2EE672E-C111-8E46-9720-D209188F5B54}"/>
              </a:ext>
            </a:extLst>
          </p:cNvPr>
          <p:cNvSpPr txBox="1"/>
          <p:nvPr/>
        </p:nvSpPr>
        <p:spPr>
          <a:xfrm>
            <a:off x="5890039" y="2807212"/>
            <a:ext cx="1610797" cy="5909310"/>
          </a:xfrm>
          <a:prstGeom prst="rect">
            <a:avLst/>
          </a:prstGeom>
          <a:noFill/>
        </p:spPr>
        <p:txBody>
          <a:bodyPr wrap="square" lIns="91440" tIns="45720" rIns="91440" bIns="45720" rtlCol="0" anchor="t">
            <a:spAutoFit/>
          </a:bodyPr>
          <a:lstStyle/>
          <a:p>
            <a:r>
              <a:rPr lang="en-US" sz="1000" dirty="0">
                <a:solidFill>
                  <a:srgbClr val="5A5752"/>
                </a:solidFill>
                <a:latin typeface="Perpetua" panose="02020502060401020303" pitchFamily="18" charset="77"/>
              </a:rPr>
              <a:t>VARIETAL: </a:t>
            </a:r>
            <a:br>
              <a:rPr lang="en-US" sz="1000" dirty="0">
                <a:solidFill>
                  <a:srgbClr val="5A5752"/>
                </a:solidFill>
                <a:latin typeface="Perpetua" panose="02020502060401020303" pitchFamily="18" charset="77"/>
              </a:rPr>
            </a:br>
            <a:r>
              <a:rPr lang="en-US" sz="1000" dirty="0">
                <a:solidFill>
                  <a:srgbClr val="5A5752"/>
                </a:solidFill>
                <a:latin typeface="Perpetua" panose="02020502060401020303" pitchFamily="18" charset="77"/>
              </a:rPr>
              <a:t>100% Pinot Noir</a:t>
            </a:r>
          </a:p>
          <a:p>
            <a:endParaRPr lang="en-US" sz="1000" dirty="0">
              <a:solidFill>
                <a:srgbClr val="5A5752"/>
              </a:solidFill>
              <a:latin typeface="Perpetua" panose="02020502060401020303" pitchFamily="18" charset="77"/>
            </a:endParaRPr>
          </a:p>
          <a:p>
            <a:r>
              <a:rPr lang="en-US" sz="1000" dirty="0">
                <a:solidFill>
                  <a:srgbClr val="5A5752"/>
                </a:solidFill>
                <a:latin typeface="Perpetua" panose="02020502060401020303" pitchFamily="18" charset="77"/>
              </a:rPr>
              <a:t>CLONES: </a:t>
            </a:r>
            <a:br>
              <a:rPr lang="en-US" sz="1000" dirty="0">
                <a:solidFill>
                  <a:srgbClr val="5A5752"/>
                </a:solidFill>
                <a:latin typeface="Perpetua" panose="02020502060401020303" pitchFamily="18" charset="77"/>
              </a:rPr>
            </a:br>
            <a:r>
              <a:rPr lang="en-US" sz="1000" dirty="0">
                <a:solidFill>
                  <a:srgbClr val="5A5752"/>
                </a:solidFill>
                <a:latin typeface="Perpetua" panose="02020502060401020303" pitchFamily="18" charset="77"/>
              </a:rPr>
              <a:t>Pommard, Swan, 2A (</a:t>
            </a:r>
            <a:r>
              <a:rPr lang="en-US" sz="1000" dirty="0" err="1">
                <a:solidFill>
                  <a:srgbClr val="5A5752"/>
                </a:solidFill>
                <a:latin typeface="Perpetua" panose="02020502060401020303" pitchFamily="18" charset="77"/>
              </a:rPr>
              <a:t>Wadenswil</a:t>
            </a:r>
            <a:r>
              <a:rPr lang="en-US" sz="1000" dirty="0">
                <a:solidFill>
                  <a:srgbClr val="5A5752"/>
                </a:solidFill>
                <a:latin typeface="Perpetua" panose="02020502060401020303" pitchFamily="18" charset="77"/>
              </a:rPr>
              <a:t>), 37, 115, 459, 538, 667, 828</a:t>
            </a:r>
          </a:p>
          <a:p>
            <a:endParaRPr lang="en-US" sz="1000" dirty="0">
              <a:solidFill>
                <a:srgbClr val="5A5752"/>
              </a:solidFill>
              <a:latin typeface="Perpetua" panose="02020502060401020303" pitchFamily="18" charset="77"/>
            </a:endParaRPr>
          </a:p>
          <a:p>
            <a:r>
              <a:rPr lang="en-US" sz="1000" dirty="0">
                <a:solidFill>
                  <a:srgbClr val="5A5752"/>
                </a:solidFill>
                <a:latin typeface="Perpetua" panose="02020502060401020303" pitchFamily="18" charset="77"/>
              </a:rPr>
              <a:t>APPELLATION: </a:t>
            </a:r>
            <a:br>
              <a:rPr lang="en-US" sz="1000" dirty="0">
                <a:solidFill>
                  <a:srgbClr val="5A5752"/>
                </a:solidFill>
                <a:latin typeface="Perpetua" panose="02020502060401020303" pitchFamily="18" charset="77"/>
              </a:rPr>
            </a:br>
            <a:r>
              <a:rPr lang="en-US" sz="1000" dirty="0">
                <a:solidFill>
                  <a:srgbClr val="5A5752"/>
                </a:solidFill>
                <a:latin typeface="Perpetua" panose="02020502060401020303" pitchFamily="18" charset="77"/>
              </a:rPr>
              <a:t>Anderson Valley  </a:t>
            </a:r>
          </a:p>
          <a:p>
            <a:endParaRPr lang="en-US" sz="1000" dirty="0">
              <a:solidFill>
                <a:srgbClr val="5A5752"/>
              </a:solidFill>
              <a:latin typeface="Perpetua" panose="02020502060401020303" pitchFamily="18" charset="77"/>
            </a:endParaRPr>
          </a:p>
          <a:p>
            <a:r>
              <a:rPr lang="en-US" sz="1000" dirty="0">
                <a:solidFill>
                  <a:srgbClr val="5A5752"/>
                </a:solidFill>
                <a:latin typeface="Perpetua"/>
              </a:rPr>
              <a:t>HARVEST DATES: </a:t>
            </a:r>
            <a:br>
              <a:rPr lang="en-US" sz="1000" dirty="0">
                <a:latin typeface="Perpetua" panose="02020502060401020303" pitchFamily="18" charset="77"/>
              </a:rPr>
            </a:br>
            <a:r>
              <a:rPr lang="en-US" sz="1000">
                <a:solidFill>
                  <a:srgbClr val="5A5752"/>
                </a:solidFill>
                <a:highlight>
                  <a:srgbClr val="FFFFFF"/>
                </a:highlight>
                <a:latin typeface="Perpetua"/>
              </a:rPr>
              <a:t>September 17, 20, 23, 24, </a:t>
            </a:r>
            <a:r>
              <a:rPr lang="en-US" sz="1000" dirty="0">
                <a:solidFill>
                  <a:srgbClr val="5A5752"/>
                </a:solidFill>
                <a:highlight>
                  <a:srgbClr val="FFFFFF"/>
                </a:highlight>
                <a:latin typeface="Perpetua"/>
              </a:rPr>
              <a:t>and 25, 2024</a:t>
            </a:r>
          </a:p>
          <a:p>
            <a:endParaRPr lang="en-US" dirty="0"/>
          </a:p>
          <a:p>
            <a:r>
              <a:rPr lang="en-US" sz="1000" dirty="0">
                <a:solidFill>
                  <a:srgbClr val="5A5752"/>
                </a:solidFill>
                <a:latin typeface="Perpetua"/>
              </a:rPr>
              <a:t>RELEASE DATE: </a:t>
            </a:r>
            <a:br>
              <a:rPr lang="en-US" sz="1000" dirty="0">
                <a:latin typeface="Perpetua" panose="02020502060401020303" pitchFamily="18" charset="77"/>
              </a:rPr>
            </a:br>
            <a:r>
              <a:rPr lang="en-US" sz="1000">
                <a:solidFill>
                  <a:srgbClr val="5A5752"/>
                </a:solidFill>
                <a:latin typeface="Perpetua"/>
              </a:rPr>
              <a:t>March 1, 2026 </a:t>
            </a:r>
          </a:p>
          <a:p>
            <a:endParaRPr lang="en-US" sz="1000" dirty="0">
              <a:solidFill>
                <a:srgbClr val="5A5752"/>
              </a:solidFill>
              <a:latin typeface="Perpetua" panose="02020502060401020303" pitchFamily="18" charset="77"/>
            </a:endParaRPr>
          </a:p>
          <a:p>
            <a:r>
              <a:rPr lang="en-US" sz="1000" dirty="0">
                <a:solidFill>
                  <a:srgbClr val="5A5752"/>
                </a:solidFill>
                <a:latin typeface="Perpetua"/>
              </a:rPr>
              <a:t>ALCOHOL: </a:t>
            </a:r>
            <a:br>
              <a:rPr lang="en-US" sz="1000" dirty="0">
                <a:latin typeface="Perpetua" panose="02020502060401020303" pitchFamily="18" charset="77"/>
              </a:rPr>
            </a:br>
            <a:r>
              <a:rPr lang="en-US" sz="1000">
                <a:solidFill>
                  <a:srgbClr val="5A5752"/>
                </a:solidFill>
                <a:latin typeface="Perpetua"/>
              </a:rPr>
              <a:t>12.3%</a:t>
            </a:r>
          </a:p>
          <a:p>
            <a:endParaRPr lang="en-US" sz="1000" dirty="0">
              <a:solidFill>
                <a:srgbClr val="5A5752"/>
              </a:solidFill>
              <a:latin typeface="Perpetua" panose="02020502060401020303" pitchFamily="18" charset="77"/>
            </a:endParaRPr>
          </a:p>
          <a:p>
            <a:r>
              <a:rPr lang="en-US" sz="1000" dirty="0">
                <a:solidFill>
                  <a:srgbClr val="5A5752"/>
                </a:solidFill>
                <a:latin typeface="Perpetua" panose="02020502060401020303" pitchFamily="18" charset="77"/>
              </a:rPr>
              <a:t>pH: </a:t>
            </a:r>
            <a:br>
              <a:rPr lang="en-US" sz="1000" dirty="0">
                <a:solidFill>
                  <a:srgbClr val="5A5752"/>
                </a:solidFill>
                <a:latin typeface="Perpetua" panose="02020502060401020303" pitchFamily="18" charset="77"/>
              </a:rPr>
            </a:br>
            <a:r>
              <a:rPr lang="en-US" sz="1000" dirty="0">
                <a:solidFill>
                  <a:srgbClr val="5A5752"/>
                </a:solidFill>
                <a:latin typeface="Perpetua" panose="02020502060401020303" pitchFamily="18" charset="77"/>
              </a:rPr>
              <a:t>3.7</a:t>
            </a:r>
          </a:p>
          <a:p>
            <a:endParaRPr lang="en-US" sz="1000" dirty="0">
              <a:solidFill>
                <a:srgbClr val="5A5752"/>
              </a:solidFill>
              <a:latin typeface="Perpetua" panose="02020502060401020303" pitchFamily="18" charset="77"/>
            </a:endParaRPr>
          </a:p>
          <a:p>
            <a:r>
              <a:rPr lang="en-US" sz="1000" dirty="0">
                <a:solidFill>
                  <a:srgbClr val="5A5752"/>
                </a:solidFill>
                <a:latin typeface="Perpetua"/>
              </a:rPr>
              <a:t>TA: </a:t>
            </a:r>
            <a:br>
              <a:rPr lang="en-US" sz="1000" dirty="0">
                <a:latin typeface="Perpetua" panose="02020502060401020303" pitchFamily="18" charset="77"/>
              </a:rPr>
            </a:br>
            <a:r>
              <a:rPr lang="en-US" sz="1000">
                <a:solidFill>
                  <a:srgbClr val="5A5752"/>
                </a:solidFill>
                <a:latin typeface="Perpetua"/>
              </a:rPr>
              <a:t>5.7 g/L</a:t>
            </a:r>
          </a:p>
          <a:p>
            <a:endParaRPr lang="en-US" sz="1000" dirty="0">
              <a:solidFill>
                <a:srgbClr val="5A5752"/>
              </a:solidFill>
              <a:latin typeface="Perpetua" panose="02020502060401020303" pitchFamily="18" charset="77"/>
            </a:endParaRPr>
          </a:p>
          <a:p>
            <a:r>
              <a:rPr lang="en-US" sz="1000" dirty="0">
                <a:solidFill>
                  <a:srgbClr val="5A5752"/>
                </a:solidFill>
                <a:latin typeface="Perpetua"/>
              </a:rPr>
              <a:t>AGED: </a:t>
            </a:r>
            <a:br>
              <a:rPr lang="en-US" sz="1000" dirty="0">
                <a:latin typeface="Perpetua" panose="02020502060401020303" pitchFamily="18" charset="77"/>
              </a:rPr>
            </a:br>
            <a:r>
              <a:rPr lang="en-US" sz="1000" dirty="0">
                <a:solidFill>
                  <a:srgbClr val="5A5752"/>
                </a:solidFill>
                <a:latin typeface="Perpetua"/>
              </a:rPr>
              <a:t>10 months in French and </a:t>
            </a:r>
            <a:r>
              <a:rPr lang="en-US" sz="1000">
                <a:solidFill>
                  <a:srgbClr val="5A5752"/>
                </a:solidFill>
                <a:latin typeface="Perpetua"/>
              </a:rPr>
              <a:t>Hungarian oak [30% New]</a:t>
            </a:r>
          </a:p>
          <a:p>
            <a:endParaRPr lang="en-US" sz="1000" dirty="0">
              <a:solidFill>
                <a:srgbClr val="5A5752"/>
              </a:solidFill>
              <a:latin typeface="Perpetua" panose="02020502060401020303" pitchFamily="18" charset="77"/>
            </a:endParaRPr>
          </a:p>
          <a:p>
            <a:r>
              <a:rPr lang="en-US" sz="1000" dirty="0">
                <a:solidFill>
                  <a:srgbClr val="5A5752"/>
                </a:solidFill>
                <a:latin typeface="Perpetua" panose="02020502060401020303" pitchFamily="18" charset="77"/>
              </a:rPr>
              <a:t>COOPERAGES: </a:t>
            </a:r>
            <a:br>
              <a:rPr lang="en-US" sz="1000" dirty="0">
                <a:solidFill>
                  <a:srgbClr val="5A5752"/>
                </a:solidFill>
                <a:latin typeface="Perpetua" panose="02020502060401020303" pitchFamily="18" charset="77"/>
              </a:rPr>
            </a:br>
            <a:r>
              <a:rPr lang="fr-FR" sz="1000" dirty="0">
                <a:solidFill>
                  <a:srgbClr val="5A5752"/>
                </a:solidFill>
                <a:latin typeface="Perpetua" panose="02020502060401020303" pitchFamily="18" charset="77"/>
              </a:rPr>
              <a:t>Billon, </a:t>
            </a:r>
            <a:r>
              <a:rPr lang="fr-FR" sz="1000" dirty="0" err="1">
                <a:solidFill>
                  <a:srgbClr val="5A5752"/>
                </a:solidFill>
                <a:latin typeface="Perpetua" panose="02020502060401020303" pitchFamily="18" charset="77"/>
              </a:rPr>
              <a:t>Francois</a:t>
            </a:r>
            <a:r>
              <a:rPr lang="fr-FR" sz="1000" dirty="0">
                <a:solidFill>
                  <a:srgbClr val="5A5752"/>
                </a:solidFill>
                <a:latin typeface="Perpetua" panose="02020502060401020303" pitchFamily="18" charset="77"/>
              </a:rPr>
              <a:t> </a:t>
            </a:r>
            <a:r>
              <a:rPr lang="fr-FR" sz="1000" dirty="0" err="1">
                <a:solidFill>
                  <a:srgbClr val="5A5752"/>
                </a:solidFill>
                <a:latin typeface="Perpetua" panose="02020502060401020303" pitchFamily="18" charset="77"/>
              </a:rPr>
              <a:t>Freres</a:t>
            </a:r>
            <a:r>
              <a:rPr lang="fr-FR" sz="1000" dirty="0">
                <a:solidFill>
                  <a:srgbClr val="5A5752"/>
                </a:solidFill>
                <a:latin typeface="Perpetua" panose="02020502060401020303" pitchFamily="18" charset="77"/>
              </a:rPr>
              <a:t>, Kadar, Rousseau, and </a:t>
            </a:r>
            <a:r>
              <a:rPr lang="fr-FR" sz="1000" dirty="0" err="1">
                <a:solidFill>
                  <a:srgbClr val="5A5752"/>
                </a:solidFill>
                <a:latin typeface="Perpetua" panose="02020502060401020303" pitchFamily="18" charset="77"/>
              </a:rPr>
              <a:t>Taransaud</a:t>
            </a:r>
            <a:endParaRPr lang="fr-FR" sz="1000" dirty="0">
              <a:solidFill>
                <a:srgbClr val="5A5752"/>
              </a:solidFill>
              <a:latin typeface="Perpetua" panose="02020502060401020303" pitchFamily="18" charset="77"/>
            </a:endParaRPr>
          </a:p>
          <a:p>
            <a:endParaRPr lang="en-US" sz="1000" dirty="0">
              <a:solidFill>
                <a:srgbClr val="5A5752"/>
              </a:solidFill>
              <a:latin typeface="Perpetua" panose="02020502060401020303" pitchFamily="18" charset="77"/>
            </a:endParaRPr>
          </a:p>
          <a:p>
            <a:r>
              <a:rPr lang="en-US" sz="1000" dirty="0">
                <a:solidFill>
                  <a:srgbClr val="5A5752"/>
                </a:solidFill>
                <a:latin typeface="Perpetua"/>
              </a:rPr>
              <a:t>CASES PRODUCED: </a:t>
            </a:r>
            <a:br>
              <a:rPr lang="en-US" sz="1000" dirty="0">
                <a:latin typeface="Perpetua" panose="02020502060401020303" pitchFamily="18" charset="77"/>
              </a:rPr>
            </a:br>
            <a:r>
              <a:rPr lang="en-US" sz="1000">
                <a:solidFill>
                  <a:srgbClr val="5A5752"/>
                </a:solidFill>
                <a:latin typeface="Perpetua"/>
              </a:rPr>
              <a:t>498 6/750ml Cases</a:t>
            </a:r>
          </a:p>
        </p:txBody>
      </p:sp>
      <p:cxnSp>
        <p:nvCxnSpPr>
          <p:cNvPr id="19" name="Straight Connector 18">
            <a:extLst>
              <a:ext uri="{FF2B5EF4-FFF2-40B4-BE49-F238E27FC236}">
                <a16:creationId xmlns:a16="http://schemas.microsoft.com/office/drawing/2014/main" id="{1A177BBC-364B-1029-0632-9AE897AFBD26}"/>
              </a:ext>
            </a:extLst>
          </p:cNvPr>
          <p:cNvCxnSpPr/>
          <p:nvPr/>
        </p:nvCxnSpPr>
        <p:spPr>
          <a:xfrm>
            <a:off x="701269" y="9233377"/>
            <a:ext cx="6407675" cy="0"/>
          </a:xfrm>
          <a:prstGeom prst="line">
            <a:avLst/>
          </a:prstGeom>
          <a:ln>
            <a:solidFill>
              <a:srgbClr val="BA894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15398010"/>
      </p:ext>
    </p:extLst>
  </p:cSld>
  <p:clrMapOvr>
    <a:masterClrMapping/>
  </p:clrMapOvr>
</p:sld>
</file>

<file path=ppt/theme/theme1.xml><?xml version="1.0" encoding="utf-8"?>
<a:theme xmlns:a="http://schemas.openxmlformats.org/drawingml/2006/main" name="Office Theme">
  <a:themeElements>
    <a:clrScheme name="BRAVIUM">
      <a:dk1>
        <a:srgbClr val="5A5751"/>
      </a:dk1>
      <a:lt1>
        <a:srgbClr val="FFFFFF"/>
      </a:lt1>
      <a:dk2>
        <a:srgbClr val="756F68"/>
      </a:dk2>
      <a:lt2>
        <a:srgbClr val="9D9A94"/>
      </a:lt2>
      <a:accent1>
        <a:srgbClr val="97515F"/>
      </a:accent1>
      <a:accent2>
        <a:srgbClr val="B98940"/>
      </a:accent2>
      <a:accent3>
        <a:srgbClr val="CA7B87"/>
      </a:accent3>
      <a:accent4>
        <a:srgbClr val="9D9A94"/>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57A29E0A1828DA44AFAE8A700A069447" ma:contentTypeVersion="14" ma:contentTypeDescription="Create a new document." ma:contentTypeScope="" ma:versionID="e544db57f855359c2af5f5cf721dd4cb">
  <xsd:schema xmlns:xsd="http://www.w3.org/2001/XMLSchema" xmlns:xs="http://www.w3.org/2001/XMLSchema" xmlns:p="http://schemas.microsoft.com/office/2006/metadata/properties" xmlns:ns2="52e338a5-5733-4f4e-8703-bb81b696f321" xmlns:ns3="5f1f156e-e570-4f3b-b5f0-01284ee749f4" targetNamespace="http://schemas.microsoft.com/office/2006/metadata/properties" ma:root="true" ma:fieldsID="4e6723221d9bca66ba50c371df5fd6da" ns2:_="" ns3:_="">
    <xsd:import namespace="52e338a5-5733-4f4e-8703-bb81b696f321"/>
    <xsd:import namespace="5f1f156e-e570-4f3b-b5f0-01284ee749f4"/>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lcf76f155ced4ddcb4097134ff3c332f" minOccurs="0"/>
                <xsd:element ref="ns3:TaxCatchAll" minOccurs="0"/>
                <xsd:element ref="ns2:MediaServiceDateTaken" minOccurs="0"/>
                <xsd:element ref="ns2:MediaServiceOCR" minOccurs="0"/>
                <xsd:element ref="ns2:MediaServiceGenerationTime" minOccurs="0"/>
                <xsd:element ref="ns2:MediaServiceEventHashCode" minOccurs="0"/>
                <xsd:element ref="ns2:MediaLengthInSeconds" minOccurs="0"/>
                <xsd:element ref="ns2:MediaServiceLocation"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2e338a5-5733-4f4e-8703-bb81b696f321"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aedf53fb-ac5c-489c-901e-eb7ab8f735df" ma:termSetId="09814cd3-568e-fe90-9814-8d621ff8fb84" ma:anchorId="fba54fb3-c3e1-fe81-a776-ca4b69148c4d" ma:open="true" ma:isKeyword="false">
      <xsd:complexType>
        <xsd:sequence>
          <xsd:element ref="pc:Terms" minOccurs="0" maxOccurs="1"/>
        </xsd:sequence>
      </xsd:complex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LengthInSeconds" ma:index="19" nillable="true" ma:displayName="MediaLengthInSeconds" ma:hidden="true" ma:internalName="MediaLengthInSeconds" ma:readOnly="true">
      <xsd:simpleType>
        <xsd:restriction base="dms:Unknown"/>
      </xsd:simpleType>
    </xsd:element>
    <xsd:element name="MediaServiceLocation" ma:index="20" nillable="true" ma:displayName="Location" ma:indexed="true" ma:internalName="MediaServiceLocation" ma:readOnly="true">
      <xsd:simpleType>
        <xsd:restriction base="dms:Text"/>
      </xsd:simpleType>
    </xsd:element>
    <xsd:element name="MediaServiceBillingMetadata" ma:index="21"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5f1f156e-e570-4f3b-b5f0-01284ee749f4"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9e600fd7-5fda-4270-95d6-41d951303946}" ma:internalName="TaxCatchAll" ma:showField="CatchAllData" ma:web="5f1f156e-e570-4f3b-b5f0-01284ee749f4">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TaxCatchAll xmlns="5f1f156e-e570-4f3b-b5f0-01284ee749f4" xsi:nil="true"/>
    <lcf76f155ced4ddcb4097134ff3c332f xmlns="52e338a5-5733-4f4e-8703-bb81b696f321">
      <Terms xmlns="http://schemas.microsoft.com/office/infopath/2007/PartnerControls"/>
    </lcf76f155ced4ddcb4097134ff3c332f>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6C122DB6-A902-45AA-BB3A-505EFD55A0B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52e338a5-5733-4f4e-8703-bb81b696f321"/>
    <ds:schemaRef ds:uri="5f1f156e-e570-4f3b-b5f0-01284ee749f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9FC33466-42F3-4C4F-9A28-2FED56D54476}">
  <ds:schemaRefs>
    <ds:schemaRef ds:uri="http://schemas.microsoft.com/office/2006/metadata/properties"/>
    <ds:schemaRef ds:uri="http://schemas.microsoft.com/office/infopath/2007/PartnerControls"/>
    <ds:schemaRef ds:uri="5f1f156e-e570-4f3b-b5f0-01284ee749f4"/>
    <ds:schemaRef ds:uri="52e338a5-5733-4f4e-8703-bb81b696f321"/>
  </ds:schemaRefs>
</ds:datastoreItem>
</file>

<file path=customXml/itemProps3.xml><?xml version="1.0" encoding="utf-8"?>
<ds:datastoreItem xmlns:ds="http://schemas.openxmlformats.org/officeDocument/2006/customXml" ds:itemID="{C7347BF5-0943-41F4-AEAA-74BCD53259AF}">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Office Theme</Template>
  <TotalTime>269</TotalTime>
  <Words>400</Words>
  <Application>Microsoft Office PowerPoint</Application>
  <PresentationFormat>Custom</PresentationFormat>
  <Paragraphs>32</Paragraphs>
  <Slides>1</Slides>
  <Notes>1</Notes>
  <HiddenSlides>0</HiddenSlides>
  <MMClips>0</MMClips>
  <ScaleCrop>false</ScaleCrop>
  <HeadingPairs>
    <vt:vector size="4" baseType="variant">
      <vt:variant>
        <vt:lpstr>Theme</vt:lpstr>
      </vt:variant>
      <vt:variant>
        <vt:i4>1</vt:i4>
      </vt:variant>
      <vt:variant>
        <vt:lpstr>Slide Titles</vt:lpstr>
      </vt:variant>
      <vt:variant>
        <vt:i4>1</vt:i4>
      </vt:variant>
    </vt:vector>
  </HeadingPairs>
  <TitlesOfParts>
    <vt:vector size="2" baseType="lpstr">
      <vt:lpstr>Office Theme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 Grimm</dc:creator>
  <cp:lastModifiedBy>Julianna Beard</cp:lastModifiedBy>
  <cp:revision>64</cp:revision>
  <dcterms:created xsi:type="dcterms:W3CDTF">2023-12-07T17:29:14Z</dcterms:created>
  <dcterms:modified xsi:type="dcterms:W3CDTF">2026-03-25T15:21:37Z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0x01010057A29E0A1828DA44AFAE8A700A069447</vt:lpwstr>
  </property>
  <property fmtid="{D5CDD505-2E9C-101B-9397-08002B2CF9AE}" pid="3" name="MediaServiceImageTags">
    <vt:lpwstr/>
  </property>
</Properties>
</file>