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1" r:id="rId5"/>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9B94"/>
    <a:srgbClr val="5A5752"/>
    <a:srgbClr val="8C8882"/>
    <a:srgbClr val="756F69"/>
    <a:srgbClr val="9E9A94"/>
    <a:srgbClr val="CA7C88"/>
    <a:srgbClr val="BA8940"/>
    <a:srgbClr val="9852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31"/>
    <p:restoredTop sz="97871"/>
  </p:normalViewPr>
  <p:slideViewPr>
    <p:cSldViewPr snapToGrid="0" snapToObjects="1">
      <p:cViewPr>
        <p:scale>
          <a:sx n="110" d="100"/>
          <a:sy n="110" d="100"/>
        </p:scale>
        <p:origin x="208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71" d="100"/>
          <a:sy n="171" d="100"/>
        </p:scale>
        <p:origin x="19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0EB74-F60E-3142-B9B2-C7944897E476}" type="datetimeFigureOut">
              <a:rPr lang="en-US" smtClean="0"/>
              <a:t>6/3/2025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93B6E1-3890-8846-B6AE-2110168CDBE0}" type="slidenum">
              <a:rPr lang="en-US" smtClean="0"/>
              <a:t>‹#›</a:t>
            </a:fld>
            <a:endParaRPr lang="en-US"/>
          </a:p>
        </p:txBody>
      </p:sp>
    </p:spTree>
    <p:extLst>
      <p:ext uri="{BB962C8B-B14F-4D97-AF65-F5344CB8AC3E}">
        <p14:creationId xmlns:p14="http://schemas.microsoft.com/office/powerpoint/2010/main" val="1490656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3B6E1-3890-8846-B6AE-2110168CDB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6438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ch Sheet Templat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2"/>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spTree>
    <p:extLst>
      <p:ext uri="{BB962C8B-B14F-4D97-AF65-F5344CB8AC3E}">
        <p14:creationId xmlns:p14="http://schemas.microsoft.com/office/powerpoint/2010/main" val="2609580588"/>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ley Tech Sheet Templa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B0B391-719A-1251-221A-710335A89455}"/>
              </a:ext>
            </a:extLst>
          </p:cNvPr>
          <p:cNvPicPr>
            <a:picLocks noChangeAspect="1"/>
          </p:cNvPicPr>
          <p:nvPr userDrawn="1"/>
        </p:nvPicPr>
        <p:blipFill>
          <a:blip r:embed="rId2"/>
          <a:stretch>
            <a:fillRect/>
          </a:stretch>
        </p:blipFill>
        <p:spPr>
          <a:xfrm>
            <a:off x="1827227" y="8764583"/>
            <a:ext cx="4191000" cy="863600"/>
          </a:xfrm>
          <a:prstGeom prst="rect">
            <a:avLst/>
          </a:prstGeom>
        </p:spPr>
      </p:pic>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16" name="Straight Connector 15">
            <a:extLst>
              <a:ext uri="{FF2B5EF4-FFF2-40B4-BE49-F238E27FC236}">
                <a16:creationId xmlns:a16="http://schemas.microsoft.com/office/drawing/2014/main" id="{DF8FC847-5020-D9CE-B523-A6FFA7FD03F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3" name="Picture 2">
            <a:extLst>
              <a:ext uri="{FF2B5EF4-FFF2-40B4-BE49-F238E27FC236}">
                <a16:creationId xmlns:a16="http://schemas.microsoft.com/office/drawing/2014/main" id="{5F5E2A04-69E5-F12C-D094-F940E9AF9758}"/>
              </a:ext>
            </a:extLst>
          </p:cNvPr>
          <p:cNvPicPr>
            <a:picLocks noChangeAspect="1"/>
          </p:cNvPicPr>
          <p:nvPr userDrawn="1"/>
        </p:nvPicPr>
        <p:blipFill>
          <a:blip r:embed="rId4"/>
          <a:stretch>
            <a:fillRect/>
          </a:stretch>
        </p:blipFill>
        <p:spPr>
          <a:xfrm>
            <a:off x="3027377" y="1517383"/>
            <a:ext cx="1790700" cy="368300"/>
          </a:xfrm>
          <a:prstGeom prst="rect">
            <a:avLst/>
          </a:prstGeom>
        </p:spPr>
      </p:pic>
    </p:spTree>
    <p:extLst>
      <p:ext uri="{BB962C8B-B14F-4D97-AF65-F5344CB8AC3E}">
        <p14:creationId xmlns:p14="http://schemas.microsoft.com/office/powerpoint/2010/main" val="4101062844"/>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gnal Ridge Tech Sheet Templa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B4AF06E-759E-E92B-50AD-D2D6B5FEDD47}"/>
              </a:ext>
            </a:extLst>
          </p:cNvPr>
          <p:cNvGrpSpPr/>
          <p:nvPr userDrawn="1"/>
        </p:nvGrpSpPr>
        <p:grpSpPr>
          <a:xfrm>
            <a:off x="0" y="7881344"/>
            <a:ext cx="7772400" cy="2489200"/>
            <a:chOff x="0" y="848246"/>
            <a:chExt cx="7772400" cy="2489200"/>
          </a:xfrm>
        </p:grpSpPr>
        <p:pic>
          <p:nvPicPr>
            <p:cNvPr id="15" name="Picture 14">
              <a:extLst>
                <a:ext uri="{FF2B5EF4-FFF2-40B4-BE49-F238E27FC236}">
                  <a16:creationId xmlns:a16="http://schemas.microsoft.com/office/drawing/2014/main" id="{8D888EBF-604C-5C0D-3930-592337E7D313}"/>
                </a:ext>
              </a:extLst>
            </p:cNvPr>
            <p:cNvPicPr>
              <a:picLocks noChangeAspect="1"/>
            </p:cNvPicPr>
            <p:nvPr/>
          </p:nvPicPr>
          <p:blipFill>
            <a:blip r:embed="rId2"/>
            <a:stretch>
              <a:fillRect/>
            </a:stretch>
          </p:blipFill>
          <p:spPr>
            <a:xfrm>
              <a:off x="0" y="848246"/>
              <a:ext cx="7772400" cy="2489200"/>
            </a:xfrm>
            <a:prstGeom prst="rect">
              <a:avLst/>
            </a:prstGeom>
          </p:spPr>
        </p:pic>
        <p:cxnSp>
          <p:nvCxnSpPr>
            <p:cNvPr id="16" name="Straight Connector 15">
              <a:extLst>
                <a:ext uri="{FF2B5EF4-FFF2-40B4-BE49-F238E27FC236}">
                  <a16:creationId xmlns:a16="http://schemas.microsoft.com/office/drawing/2014/main" id="{2DB7D1CB-B8B1-D21B-B56B-8F449A099023}"/>
                </a:ext>
              </a:extLst>
            </p:cNvPr>
            <p:cNvCxnSpPr/>
            <p:nvPr/>
          </p:nvCxnSpPr>
          <p:spPr>
            <a:xfrm>
              <a:off x="682363" y="2199531"/>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grpSp>
      <p:sp>
        <p:nvSpPr>
          <p:cNvPr id="2" name="Picture Placeholder 25">
            <a:extLst>
              <a:ext uri="{FF2B5EF4-FFF2-40B4-BE49-F238E27FC236}">
                <a16:creationId xmlns:a16="http://schemas.microsoft.com/office/drawing/2014/main" id="{12800188-632E-E784-9493-8BF2A32FA6D7}"/>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3" name="Picture 2">
            <a:extLst>
              <a:ext uri="{FF2B5EF4-FFF2-40B4-BE49-F238E27FC236}">
                <a16:creationId xmlns:a16="http://schemas.microsoft.com/office/drawing/2014/main" id="{8A3E5CC9-4E90-1A9B-0E39-0E105A9F5513}"/>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5" name="Straight Connector 4">
            <a:extLst>
              <a:ext uri="{FF2B5EF4-FFF2-40B4-BE49-F238E27FC236}">
                <a16:creationId xmlns:a16="http://schemas.microsoft.com/office/drawing/2014/main" id="{D0B590DD-E626-A908-4FD1-9EE14B8BAC78}"/>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7806D49-9FB0-8425-7943-3838AFDEAF89}"/>
              </a:ext>
            </a:extLst>
          </p:cNvPr>
          <p:cNvSpPr txBox="1"/>
          <p:nvPr userDrawn="1"/>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8" name="Straight Connector 7">
            <a:extLst>
              <a:ext uri="{FF2B5EF4-FFF2-40B4-BE49-F238E27FC236}">
                <a16:creationId xmlns:a16="http://schemas.microsoft.com/office/drawing/2014/main" id="{49F7E0C3-6F69-4879-678A-F23A8AB2462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1D76C33-5D20-8723-B6D8-CBE8C8DDB4F5}"/>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18" name="Picture 17">
            <a:extLst>
              <a:ext uri="{FF2B5EF4-FFF2-40B4-BE49-F238E27FC236}">
                <a16:creationId xmlns:a16="http://schemas.microsoft.com/office/drawing/2014/main" id="{26852DA1-302B-43A5-F17B-6FB3E91898C4}"/>
              </a:ext>
            </a:extLst>
          </p:cNvPr>
          <p:cNvPicPr>
            <a:picLocks noChangeAspect="1"/>
          </p:cNvPicPr>
          <p:nvPr userDrawn="1"/>
        </p:nvPicPr>
        <p:blipFill>
          <a:blip r:embed="rId4"/>
          <a:stretch>
            <a:fillRect/>
          </a:stretch>
        </p:blipFill>
        <p:spPr>
          <a:xfrm>
            <a:off x="2413000" y="1187335"/>
            <a:ext cx="2971800" cy="977900"/>
          </a:xfrm>
          <a:prstGeom prst="rect">
            <a:avLst/>
          </a:prstGeom>
        </p:spPr>
      </p:pic>
    </p:spTree>
    <p:extLst>
      <p:ext uri="{BB962C8B-B14F-4D97-AF65-F5344CB8AC3E}">
        <p14:creationId xmlns:p14="http://schemas.microsoft.com/office/powerpoint/2010/main" val="2553282444"/>
      </p:ext>
    </p:extLst>
  </p:cSld>
  <p:clrMapOvr>
    <a:masterClrMapping/>
  </p:clrMapOvr>
  <p:extLst>
    <p:ext uri="{DCECCB84-F9BA-43D5-87BE-67443E8EF086}">
      <p15:sldGuideLst xmlns:p15="http://schemas.microsoft.com/office/powerpoint/2012/main">
        <p15:guide id="1" orient="horz" pos="1752" userDrawn="1">
          <p15:clr>
            <a:srgbClr val="FBAE40"/>
          </p15:clr>
        </p15:guide>
        <p15:guide id="2" pos="1800" userDrawn="1">
          <p15:clr>
            <a:srgbClr val="FBAE40"/>
          </p15:clr>
        </p15:guide>
        <p15:guide id="3" pos="1008" userDrawn="1">
          <p15:clr>
            <a:srgbClr val="FBAE40"/>
          </p15:clr>
        </p15:guide>
        <p15:guide id="4" pos="3648" userDrawn="1">
          <p15:clr>
            <a:srgbClr val="FBAE40"/>
          </p15:clr>
        </p15:guide>
        <p15:guide id="5" pos="3600" userDrawn="1">
          <p15:clr>
            <a:srgbClr val="FBAE40"/>
          </p15:clr>
        </p15:guide>
        <p15:guide id="6" pos="3768" userDrawn="1">
          <p15:clr>
            <a:srgbClr val="FBAE40"/>
          </p15:clr>
        </p15:guide>
        <p15:guide id="7" orient="horz" pos="5472" userDrawn="1">
          <p15:clr>
            <a:srgbClr val="FBAE40"/>
          </p15:clr>
        </p15:guide>
        <p15:guide id="8" orient="horz" pos="10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01212"/>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7285841"/>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9" r:id="rId3"/>
    <p:sldLayoutId id="2147483667" r:id="rId4"/>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3C8BEE-8787-B84F-AAE4-AF2709ADBED5}"/>
              </a:ext>
            </a:extLst>
          </p:cNvPr>
          <p:cNvPicPr>
            <a:picLocks noChangeAspect="1"/>
          </p:cNvPicPr>
          <p:nvPr/>
        </p:nvPicPr>
        <p:blipFill>
          <a:blip r:embed="rId3"/>
          <a:stretch>
            <a:fillRect/>
          </a:stretch>
        </p:blipFill>
        <p:spPr>
          <a:xfrm>
            <a:off x="2895600" y="388398"/>
            <a:ext cx="1981200" cy="825500"/>
          </a:xfrm>
          <a:prstGeom prst="rect">
            <a:avLst/>
          </a:prstGeom>
        </p:spPr>
      </p:pic>
      <p:sp>
        <p:nvSpPr>
          <p:cNvPr id="8" name="TextBox 7">
            <a:extLst>
              <a:ext uri="{FF2B5EF4-FFF2-40B4-BE49-F238E27FC236}">
                <a16:creationId xmlns:a16="http://schemas.microsoft.com/office/drawing/2014/main" id="{CC708C04-EE23-8947-BA86-2DF624C790F3}"/>
              </a:ext>
            </a:extLst>
          </p:cNvPr>
          <p:cNvSpPr txBox="1"/>
          <p:nvPr/>
        </p:nvSpPr>
        <p:spPr>
          <a:xfrm>
            <a:off x="2433826" y="1496307"/>
            <a:ext cx="2914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00" normalizeH="0" baseline="0" noProof="0" dirty="0">
                <a:ln>
                  <a:noFill/>
                </a:ln>
                <a:solidFill>
                  <a:srgbClr val="9D9B94"/>
                </a:solidFill>
                <a:effectLst/>
                <a:uLnTx/>
                <a:uFillTx/>
                <a:latin typeface="Perpetua" panose="02020502060401020303" pitchFamily="18" charset="77"/>
                <a:ea typeface="+mn-ea"/>
                <a:cs typeface="+mn-cs"/>
              </a:rPr>
              <a:t>WILEY VINEYARD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80" normalizeH="0" baseline="0" noProof="0" dirty="0">
                <a:ln>
                  <a:noFill/>
                </a:ln>
                <a:solidFill>
                  <a:srgbClr val="9D9B94"/>
                </a:solidFill>
                <a:effectLst/>
                <a:uLnTx/>
                <a:uFillTx/>
                <a:latin typeface="Perpetua" panose="02020502060401020303" pitchFamily="18" charset="77"/>
                <a:ea typeface="+mn-ea"/>
                <a:cs typeface="+mn-cs"/>
              </a:rPr>
              <a:t>BLANC DE NOIRS</a:t>
            </a:r>
          </a:p>
        </p:txBody>
      </p:sp>
      <p:sp>
        <p:nvSpPr>
          <p:cNvPr id="9" name="TextBox 8">
            <a:extLst>
              <a:ext uri="{FF2B5EF4-FFF2-40B4-BE49-F238E27FC236}">
                <a16:creationId xmlns:a16="http://schemas.microsoft.com/office/drawing/2014/main" id="{990A5E90-7AB6-1743-B72F-DE1289B14E49}"/>
              </a:ext>
            </a:extLst>
          </p:cNvPr>
          <p:cNvSpPr txBox="1"/>
          <p:nvPr/>
        </p:nvSpPr>
        <p:spPr>
          <a:xfrm>
            <a:off x="3619500" y="1896953"/>
            <a:ext cx="558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80" normalizeH="0" baseline="0" noProof="0" dirty="0">
                <a:ln>
                  <a:noFill/>
                </a:ln>
                <a:solidFill>
                  <a:srgbClr val="9E9A94"/>
                </a:solidFill>
                <a:effectLst/>
                <a:uLnTx/>
                <a:uFillTx/>
                <a:latin typeface="Perpetua" panose="02020502060401020303" pitchFamily="18" charset="77"/>
                <a:ea typeface="+mn-ea"/>
                <a:cs typeface="+mn-cs"/>
              </a:rPr>
              <a:t>2022</a:t>
            </a:r>
          </a:p>
        </p:txBody>
      </p:sp>
      <p:sp>
        <p:nvSpPr>
          <p:cNvPr id="21" name="TextBox 20">
            <a:extLst>
              <a:ext uri="{FF2B5EF4-FFF2-40B4-BE49-F238E27FC236}">
                <a16:creationId xmlns:a16="http://schemas.microsoft.com/office/drawing/2014/main" id="{F26EB149-65B9-0847-A044-7298C3231F39}"/>
              </a:ext>
            </a:extLst>
          </p:cNvPr>
          <p:cNvSpPr txBox="1"/>
          <p:nvPr/>
        </p:nvSpPr>
        <p:spPr>
          <a:xfrm>
            <a:off x="2864467" y="2807212"/>
            <a:ext cx="2841028" cy="6247864"/>
          </a:xfrm>
          <a:prstGeom prst="rect">
            <a:avLst/>
          </a:prstGeom>
          <a:noFill/>
        </p:spPr>
        <p:txBody>
          <a:bodyPr wrap="square" rtlCol="0">
            <a:spAutoFit/>
          </a:bodyPr>
          <a:lstStyle/>
          <a:p>
            <a:r>
              <a:rPr lang="en-US" sz="1000" spc="100" dirty="0">
                <a:solidFill>
                  <a:srgbClr val="5A5752"/>
                </a:solidFill>
                <a:latin typeface="Perpetua" panose="02020502060401020303" pitchFamily="18" charset="77"/>
              </a:rPr>
              <a:t>VINEYARD INFORMATION:</a:t>
            </a:r>
          </a:p>
          <a:p>
            <a:pPr algn="just"/>
            <a:r>
              <a:rPr lang="en-US" sz="1000" dirty="0">
                <a:solidFill>
                  <a:srgbClr val="5A5752"/>
                </a:solidFill>
                <a:latin typeface="Perpetua" panose="02020502060401020303" pitchFamily="18" charset="77"/>
              </a:rPr>
              <a:t>Wiley Vineyard was planted in 1972 in the famed “Deep</a:t>
            </a:r>
          </a:p>
          <a:p>
            <a:pPr algn="just"/>
            <a:r>
              <a:rPr lang="en-US" sz="1000" dirty="0">
                <a:solidFill>
                  <a:srgbClr val="5A5752"/>
                </a:solidFill>
                <a:latin typeface="Perpetua" panose="02020502060401020303" pitchFamily="18" charset="77"/>
              </a:rPr>
              <a:t>End”, the westernmost portion of Anderson Valley. Wiley is a true cool-climate site, resting on benchlands just nine miles from the Pacific Ocean. This vineyard is renowned for its bucolic setting and elegant, finessed wines from 45 year old vines. I am honored to farm Wiley Vineyard, truly world-class terroir.</a:t>
            </a:r>
          </a:p>
          <a:p>
            <a:pPr algn="just"/>
            <a:endParaRPr lang="en-US" sz="1000" spc="100" dirty="0">
              <a:solidFill>
                <a:srgbClr val="5A5752"/>
              </a:solidFill>
              <a:latin typeface="Perpetua" panose="02020502060401020303" pitchFamily="18" charset="77"/>
            </a:endParaRPr>
          </a:p>
          <a:p>
            <a:pPr algn="just"/>
            <a:r>
              <a:rPr lang="en-US" sz="1000" spc="100" dirty="0">
                <a:solidFill>
                  <a:srgbClr val="5A5752"/>
                </a:solidFill>
                <a:latin typeface="Perpetua" panose="02020502060401020303" pitchFamily="18" charset="77"/>
              </a:rPr>
              <a:t>GROWING SEASON:</a:t>
            </a:r>
          </a:p>
          <a:p>
            <a:pPr algn="just"/>
            <a:r>
              <a:rPr lang="en-US" sz="1000" dirty="0">
                <a:solidFill>
                  <a:srgbClr val="5A5752"/>
                </a:solidFill>
                <a:latin typeface="Perpetua" panose="02020502060401020303" pitchFamily="18" charset="77"/>
              </a:rPr>
              <a:t>The 2022 growing season will be remembered for its continuing drought conditions, uneven fruit set, and September heat and rain events. The small crop showed an elevated amount of natural acidity and fresh fruit flavors. I am fortunate to be growing grapes in such close proximity to the Pacific Ocean and its moderating influence. Grape yields were substantially below historical averages and quality was good in this vintage.</a:t>
            </a:r>
            <a:endParaRPr lang="en-US" sz="1000" spc="100" dirty="0">
              <a:solidFill>
                <a:srgbClr val="5A5752"/>
              </a:solidFill>
              <a:latin typeface="Perpetua" panose="02020502060401020303" pitchFamily="18" charset="77"/>
            </a:endParaRPr>
          </a:p>
          <a:p>
            <a:pPr algn="just"/>
            <a:endParaRPr lang="en-US" sz="1000" spc="100" dirty="0">
              <a:solidFill>
                <a:srgbClr val="5A5752"/>
              </a:solidFill>
              <a:latin typeface="Perpetua" panose="02020502060401020303" pitchFamily="18" charset="77"/>
            </a:endParaRPr>
          </a:p>
          <a:p>
            <a:pPr algn="just"/>
            <a:r>
              <a:rPr lang="en-US" sz="1000" spc="100" dirty="0">
                <a:solidFill>
                  <a:srgbClr val="5A5752"/>
                </a:solidFill>
                <a:latin typeface="Perpetua" panose="02020502060401020303" pitchFamily="18" charset="77"/>
              </a:rPr>
              <a:t>WINEMAKER COMMENTS:</a:t>
            </a:r>
          </a:p>
          <a:p>
            <a:pPr algn="just"/>
            <a:r>
              <a:rPr lang="en-US" sz="1000" dirty="0">
                <a:solidFill>
                  <a:srgbClr val="5A5752"/>
                </a:solidFill>
                <a:latin typeface="Perpetua" panose="02020502060401020303" pitchFamily="18" charset="77"/>
              </a:rPr>
              <a:t>This single site Brut Nature sparkling wine was bottled </a:t>
            </a:r>
            <a:r>
              <a:rPr lang="en-US" sz="1000" dirty="0" err="1">
                <a:solidFill>
                  <a:srgbClr val="5A5752"/>
                </a:solidFill>
                <a:latin typeface="Perpetua" panose="02020502060401020303" pitchFamily="18" charset="77"/>
              </a:rPr>
              <a:t>unfined</a:t>
            </a:r>
            <a:r>
              <a:rPr lang="en-US" sz="1000" dirty="0">
                <a:solidFill>
                  <a:srgbClr val="5A5752"/>
                </a:solidFill>
                <a:latin typeface="Perpetua" panose="02020502060401020303" pitchFamily="18" charset="77"/>
              </a:rPr>
              <a:t> and unfiltered. It is a wine that transparently speaks of a special place and a specific vintage, an expression inspired by my favorite Grower Champagnes and zero dosage bottlings.</a:t>
            </a:r>
          </a:p>
          <a:p>
            <a:pPr algn="just"/>
            <a:endParaRPr lang="en-US" sz="1000" dirty="0">
              <a:solidFill>
                <a:srgbClr val="5A5752"/>
              </a:solidFill>
              <a:latin typeface="Perpetua" panose="02020502060401020303" pitchFamily="18" charset="77"/>
            </a:endParaRPr>
          </a:p>
          <a:p>
            <a:pPr algn="just"/>
            <a:r>
              <a:rPr lang="en-US" sz="1000" dirty="0">
                <a:solidFill>
                  <a:srgbClr val="5A5752"/>
                </a:solidFill>
                <a:latin typeface="Perpetua" panose="02020502060401020303" pitchFamily="18" charset="77"/>
              </a:rPr>
              <a:t>Brilliant, light copper color. Lively ripe peach, cherry, mandarin orange, and apple fruit with a sweet custard backing. Hints of orange peel and rhubarb mingle with the bright, fresh fruit and saltwater taffy. Vivacious and fresh. Texturally rich with savory bouillon and miso notes as well as saline acidity that is resolved and well-integrated. Pure, dynamic, and finessed with a dry but quenching finish that is exceptionally flavorful and persistent. This vinous expression is already showing the lightly autolytic character you would expect from a reserve wine that has aged much longer. This is the result of fermenting and aging the base wine on the lees for ten months in neutral oak barrels before tirage bottling, effectively fast-forwarding the aging process. Enjoy!</a:t>
            </a:r>
          </a:p>
        </p:txBody>
      </p:sp>
      <p:sp>
        <p:nvSpPr>
          <p:cNvPr id="22" name="TextBox 21">
            <a:extLst>
              <a:ext uri="{FF2B5EF4-FFF2-40B4-BE49-F238E27FC236}">
                <a16:creationId xmlns:a16="http://schemas.microsoft.com/office/drawing/2014/main" id="{C2EE672E-C111-8E46-9720-D209188F5B54}"/>
              </a:ext>
            </a:extLst>
          </p:cNvPr>
          <p:cNvSpPr txBox="1"/>
          <p:nvPr/>
        </p:nvSpPr>
        <p:spPr>
          <a:xfrm>
            <a:off x="5890039" y="2807212"/>
            <a:ext cx="1610797" cy="5324535"/>
          </a:xfrm>
          <a:prstGeom prst="rect">
            <a:avLst/>
          </a:prstGeom>
          <a:noFill/>
        </p:spPr>
        <p:txBody>
          <a:bodyPr wrap="square" rtlCol="0">
            <a:spAutoFit/>
          </a:bodyPr>
          <a:lstStyle/>
          <a:p>
            <a:r>
              <a:rPr lang="en-US" sz="1000" dirty="0">
                <a:solidFill>
                  <a:srgbClr val="5A5752"/>
                </a:solidFill>
                <a:latin typeface="Perpetua" panose="02020502060401020303" pitchFamily="18" charset="77"/>
              </a:rPr>
              <a:t>VARIETAL: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100% Pinot Noir</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APPELLATION: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Anderson Valley  </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HARVEST DATES: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September 9, 2022</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RELEASE DATE: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June 1, 2025</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ALCOHOL: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12.5%</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pH: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3.2</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TA: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6.1 g/L</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RS:</a:t>
            </a:r>
          </a:p>
          <a:p>
            <a:r>
              <a:rPr lang="en-US" sz="1000" dirty="0">
                <a:solidFill>
                  <a:srgbClr val="5A5752"/>
                </a:solidFill>
                <a:latin typeface="Perpetua" panose="02020502060401020303" pitchFamily="18" charset="77"/>
              </a:rPr>
              <a:t>0.5 g/L</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BARRELS: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Used French oak</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COOPERAGES: </a:t>
            </a:r>
            <a:br>
              <a:rPr lang="en-US" sz="1000" dirty="0">
                <a:solidFill>
                  <a:srgbClr val="5A5752"/>
                </a:solidFill>
                <a:latin typeface="Perpetua" panose="02020502060401020303" pitchFamily="18" charset="77"/>
              </a:rPr>
            </a:br>
            <a:r>
              <a:rPr lang="en-US" sz="1000" dirty="0" err="1">
                <a:solidFill>
                  <a:srgbClr val="5A5752"/>
                </a:solidFill>
                <a:latin typeface="Perpetua" panose="02020502060401020303" pitchFamily="18" charset="77"/>
              </a:rPr>
              <a:t>Damy</a:t>
            </a:r>
            <a:r>
              <a:rPr lang="en-US" sz="1000" dirty="0">
                <a:solidFill>
                  <a:srgbClr val="5A5752"/>
                </a:solidFill>
                <a:latin typeface="Perpetua" panose="02020502060401020303" pitchFamily="18" charset="77"/>
              </a:rPr>
              <a:t> and </a:t>
            </a:r>
            <a:r>
              <a:rPr lang="en-US" sz="1000" dirty="0" err="1">
                <a:solidFill>
                  <a:srgbClr val="5A5752"/>
                </a:solidFill>
                <a:latin typeface="Perpetua" panose="02020502060401020303" pitchFamily="18" charset="77"/>
              </a:rPr>
              <a:t>Taransaud</a:t>
            </a:r>
            <a:endParaRPr lang="en-US" sz="1000" dirty="0">
              <a:solidFill>
                <a:srgbClr val="5A5752"/>
              </a:solidFill>
              <a:latin typeface="Perpetua" panose="02020502060401020303" pitchFamily="18" charset="77"/>
            </a:endParaRP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CASES PRODUCED: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601 6/750 mL, 3,606 bottles produced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5A5752"/>
              </a:solidFill>
              <a:effectLst/>
              <a:uLnTx/>
              <a:uFillTx/>
              <a:latin typeface="Perpetua" panose="02020502060401020303" pitchFamily="18" charset="77"/>
              <a:ea typeface="+mn-ea"/>
              <a:cs typeface="+mn-cs"/>
            </a:endParaRPr>
          </a:p>
        </p:txBody>
      </p:sp>
      <p:cxnSp>
        <p:nvCxnSpPr>
          <p:cNvPr id="19" name="Straight Connector 18">
            <a:extLst>
              <a:ext uri="{FF2B5EF4-FFF2-40B4-BE49-F238E27FC236}">
                <a16:creationId xmlns:a16="http://schemas.microsoft.com/office/drawing/2014/main" id="{1A177BBC-364B-1029-0632-9AE897AFBD26}"/>
              </a:ext>
            </a:extLst>
          </p:cNvPr>
          <p:cNvCxnSpPr/>
          <p:nvPr/>
        </p:nvCxnSpPr>
        <p:spPr>
          <a:xfrm>
            <a:off x="701269" y="9233377"/>
            <a:ext cx="6407675" cy="0"/>
          </a:xfrm>
          <a:prstGeom prst="line">
            <a:avLst/>
          </a:prstGeom>
          <a:ln>
            <a:solidFill>
              <a:srgbClr val="9D9B94"/>
            </a:solidFill>
          </a:ln>
        </p:spPr>
        <p:style>
          <a:lnRef idx="1">
            <a:schemeClr val="accent1"/>
          </a:lnRef>
          <a:fillRef idx="0">
            <a:schemeClr val="accent1"/>
          </a:fillRef>
          <a:effectRef idx="0">
            <a:schemeClr val="accent1"/>
          </a:effectRef>
          <a:fontRef idx="minor">
            <a:schemeClr val="tx1"/>
          </a:fontRef>
        </p:style>
      </p:cxnSp>
      <p:pic>
        <p:nvPicPr>
          <p:cNvPr id="7" name="Picture Placeholder 12">
            <a:extLst>
              <a:ext uri="{FF2B5EF4-FFF2-40B4-BE49-F238E27FC236}">
                <a16:creationId xmlns:a16="http://schemas.microsoft.com/office/drawing/2014/main" id="{E3411C8C-DC20-1FDF-609F-F8273344406D}"/>
              </a:ext>
            </a:extLst>
          </p:cNvPr>
          <p:cNvPicPr>
            <a:picLocks noGrp="1" noChangeAspect="1"/>
          </p:cNvPicPr>
          <p:nvPr>
            <p:ph type="pic" sz="quarter" idx="10"/>
          </p:nvPr>
        </p:nvPicPr>
        <p:blipFill>
          <a:blip r:embed="rId4"/>
          <a:srcRect t="2730" b="2730"/>
          <a:stretch/>
        </p:blipFill>
        <p:spPr>
          <a:xfrm>
            <a:off x="622300" y="2781300"/>
            <a:ext cx="1945800" cy="5915025"/>
          </a:xfrm>
        </p:spPr>
      </p:pic>
    </p:spTree>
    <p:extLst>
      <p:ext uri="{BB962C8B-B14F-4D97-AF65-F5344CB8AC3E}">
        <p14:creationId xmlns:p14="http://schemas.microsoft.com/office/powerpoint/2010/main" val="3636335548"/>
      </p:ext>
    </p:extLst>
  </p:cSld>
  <p:clrMapOvr>
    <a:masterClrMapping/>
  </p:clrMapOvr>
</p:sld>
</file>

<file path=ppt/theme/theme1.xml><?xml version="1.0" encoding="utf-8"?>
<a:theme xmlns:a="http://schemas.openxmlformats.org/drawingml/2006/main" name="Office Theme">
  <a:themeElements>
    <a:clrScheme name="BRAVIUM">
      <a:dk1>
        <a:srgbClr val="5A5751"/>
      </a:dk1>
      <a:lt1>
        <a:srgbClr val="FFFFFF"/>
      </a:lt1>
      <a:dk2>
        <a:srgbClr val="756F68"/>
      </a:dk2>
      <a:lt2>
        <a:srgbClr val="9D9A94"/>
      </a:lt2>
      <a:accent1>
        <a:srgbClr val="97515F"/>
      </a:accent1>
      <a:accent2>
        <a:srgbClr val="B98940"/>
      </a:accent2>
      <a:accent3>
        <a:srgbClr val="CA7B87"/>
      </a:accent3>
      <a:accent4>
        <a:srgbClr val="9D9A94"/>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f1f156e-e570-4f3b-b5f0-01284ee749f4" xsi:nil="true"/>
    <lcf76f155ced4ddcb4097134ff3c332f xmlns="52e338a5-5733-4f4e-8703-bb81b696f32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7A29E0A1828DA44AFAE8A700A069447" ma:contentTypeVersion="14" ma:contentTypeDescription="Create a new document." ma:contentTypeScope="" ma:versionID="f52d91c13c572f9a8a05ea8b67576a02">
  <xsd:schema xmlns:xsd="http://www.w3.org/2001/XMLSchema" xmlns:xs="http://www.w3.org/2001/XMLSchema" xmlns:p="http://schemas.microsoft.com/office/2006/metadata/properties" xmlns:ns2="52e338a5-5733-4f4e-8703-bb81b696f321" xmlns:ns3="5f1f156e-e570-4f3b-b5f0-01284ee749f4" targetNamespace="http://schemas.microsoft.com/office/2006/metadata/properties" ma:root="true" ma:fieldsID="2222f466a2992c938675f65ff4c7c072" ns2:_="" ns3:_="">
    <xsd:import namespace="52e338a5-5733-4f4e-8703-bb81b696f321"/>
    <xsd:import namespace="5f1f156e-e570-4f3b-b5f0-01284ee749f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338a5-5733-4f4e-8703-bb81b696f3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edf53fb-ac5c-489c-901e-eb7ab8f735d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1f156e-e570-4f3b-b5f0-01284ee749f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600fd7-5fda-4270-95d6-41d951303946}" ma:internalName="TaxCatchAll" ma:showField="CatchAllData" ma:web="5f1f156e-e570-4f3b-b5f0-01284ee749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347BF5-0943-41F4-AEAA-74BCD53259AF}">
  <ds:schemaRefs>
    <ds:schemaRef ds:uri="http://schemas.microsoft.com/sharepoint/v3/contenttype/forms"/>
  </ds:schemaRefs>
</ds:datastoreItem>
</file>

<file path=customXml/itemProps2.xml><?xml version="1.0" encoding="utf-8"?>
<ds:datastoreItem xmlns:ds="http://schemas.openxmlformats.org/officeDocument/2006/customXml" ds:itemID="{58B881CA-A9E7-48E0-A6BA-0B86A4CEF1BD}">
  <ds:schemaRefs>
    <ds:schemaRef ds:uri="http://schemas.microsoft.com/office/2006/metadata/properties"/>
    <ds:schemaRef ds:uri="http://schemas.microsoft.com/office/infopath/2007/PartnerControls"/>
    <ds:schemaRef ds:uri="5f1f156e-e570-4f3b-b5f0-01284ee749f4"/>
    <ds:schemaRef ds:uri="52e338a5-5733-4f4e-8703-bb81b696f321"/>
  </ds:schemaRefs>
</ds:datastoreItem>
</file>

<file path=customXml/itemProps3.xml><?xml version="1.0" encoding="utf-8"?>
<ds:datastoreItem xmlns:ds="http://schemas.openxmlformats.org/officeDocument/2006/customXml" ds:itemID="{66D63EEB-77B7-4A54-AEBF-791B6ACA04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e338a5-5733-4f4e-8703-bb81b696f321"/>
    <ds:schemaRef ds:uri="5f1f156e-e570-4f3b-b5f0-01284ee749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154</TotalTime>
  <Words>413</Words>
  <Application>Microsoft Office PowerPoint</Application>
  <PresentationFormat>Custom</PresentationFormat>
  <Paragraphs>37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Grimm</dc:creator>
  <cp:lastModifiedBy>Gabby French</cp:lastModifiedBy>
  <cp:revision>18</cp:revision>
  <dcterms:created xsi:type="dcterms:W3CDTF">2023-12-07T17:29:14Z</dcterms:created>
  <dcterms:modified xsi:type="dcterms:W3CDTF">2025-06-03T15:59:15Z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0x01010057A29E0A1828DA44AFAE8A700A069447</vt:lpwstr>
  </property>
</Properties>
</file>