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3" r:id="rId5"/>
  </p:sldIdLst>
  <p:sldSz cx="7772400" cy="100584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525F"/>
    <a:srgbClr val="BA8940"/>
    <a:srgbClr val="9D9B94"/>
    <a:srgbClr val="5A5752"/>
    <a:srgbClr val="8C8882"/>
    <a:srgbClr val="756F69"/>
    <a:srgbClr val="9E9A94"/>
    <a:srgbClr val="CA7C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31"/>
    <p:restoredTop sz="97871"/>
  </p:normalViewPr>
  <p:slideViewPr>
    <p:cSldViewPr snapToGrid="0" snapToObjects="1">
      <p:cViewPr>
        <p:scale>
          <a:sx n="130" d="100"/>
          <a:sy n="130" d="100"/>
        </p:scale>
        <p:origin x="1524" y="-22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171" d="100"/>
          <a:sy n="171" d="100"/>
        </p:scale>
        <p:origin x="19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40EB74-F60E-3142-B9B2-C7944897E476}" type="datetimeFigureOut">
              <a:rPr lang="en-US" smtClean="0"/>
              <a:t>6/5/2025</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93B6E1-3890-8846-B6AE-2110168CDBE0}" type="slidenum">
              <a:rPr lang="en-US" smtClean="0"/>
              <a:t>‹#›</a:t>
            </a:fld>
            <a:endParaRPr lang="en-US"/>
          </a:p>
        </p:txBody>
      </p:sp>
    </p:spTree>
    <p:extLst>
      <p:ext uri="{BB962C8B-B14F-4D97-AF65-F5344CB8AC3E}">
        <p14:creationId xmlns:p14="http://schemas.microsoft.com/office/powerpoint/2010/main" val="14906565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93B6E1-3890-8846-B6AE-2110168CDBE0}" type="slidenum">
              <a:rPr lang="en-US" smtClean="0"/>
              <a:t>1</a:t>
            </a:fld>
            <a:endParaRPr lang="en-US"/>
          </a:p>
        </p:txBody>
      </p:sp>
    </p:spTree>
    <p:extLst>
      <p:ext uri="{BB962C8B-B14F-4D97-AF65-F5344CB8AC3E}">
        <p14:creationId xmlns:p14="http://schemas.microsoft.com/office/powerpoint/2010/main" val="139619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ch Sheet Template">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2"/>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spTree>
    <p:extLst>
      <p:ext uri="{BB962C8B-B14F-4D97-AF65-F5344CB8AC3E}">
        <p14:creationId xmlns:p14="http://schemas.microsoft.com/office/powerpoint/2010/main" val="2609580588"/>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ley Tech Sheet Templa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8B0B391-719A-1251-221A-710335A89455}"/>
              </a:ext>
            </a:extLst>
          </p:cNvPr>
          <p:cNvPicPr>
            <a:picLocks noChangeAspect="1"/>
          </p:cNvPicPr>
          <p:nvPr userDrawn="1"/>
        </p:nvPicPr>
        <p:blipFill>
          <a:blip r:embed="rId2"/>
          <a:stretch>
            <a:fillRect/>
          </a:stretch>
        </p:blipFill>
        <p:spPr>
          <a:xfrm>
            <a:off x="1827227" y="8764583"/>
            <a:ext cx="4191000" cy="863600"/>
          </a:xfrm>
          <a:prstGeom prst="rect">
            <a:avLst/>
          </a:prstGeom>
        </p:spPr>
      </p:pic>
      <p:sp>
        <p:nvSpPr>
          <p:cNvPr id="26" name="Picture Placeholder 25">
            <a:extLst>
              <a:ext uri="{FF2B5EF4-FFF2-40B4-BE49-F238E27FC236}">
                <a16:creationId xmlns:a16="http://schemas.microsoft.com/office/drawing/2014/main" id="{6C4366BC-431D-1396-B259-B3394E325E7C}"/>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7" name="Picture 6">
            <a:extLst>
              <a:ext uri="{FF2B5EF4-FFF2-40B4-BE49-F238E27FC236}">
                <a16:creationId xmlns:a16="http://schemas.microsoft.com/office/drawing/2014/main" id="{9BD56A5D-D54E-C921-BE4D-FB0C4A36378D}"/>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11" name="Straight Connector 10">
            <a:extLst>
              <a:ext uri="{FF2B5EF4-FFF2-40B4-BE49-F238E27FC236}">
                <a16:creationId xmlns:a16="http://schemas.microsoft.com/office/drawing/2014/main" id="{DECBB744-69E4-1250-DC39-BDBCD37BD14D}"/>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165A69D-2EA2-8179-A0DC-6614502985E2}"/>
              </a:ext>
            </a:extLst>
          </p:cNvPr>
          <p:cNvSpPr txBox="1"/>
          <p:nvPr/>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16" name="Straight Connector 15">
            <a:extLst>
              <a:ext uri="{FF2B5EF4-FFF2-40B4-BE49-F238E27FC236}">
                <a16:creationId xmlns:a16="http://schemas.microsoft.com/office/drawing/2014/main" id="{DF8FC847-5020-D9CE-B523-A6FFA7FD03F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2CCE20FA-DA88-58D7-FFA5-06DD9DB1E06E}"/>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3" name="Picture 2">
            <a:extLst>
              <a:ext uri="{FF2B5EF4-FFF2-40B4-BE49-F238E27FC236}">
                <a16:creationId xmlns:a16="http://schemas.microsoft.com/office/drawing/2014/main" id="{5F5E2A04-69E5-F12C-D094-F940E9AF9758}"/>
              </a:ext>
            </a:extLst>
          </p:cNvPr>
          <p:cNvPicPr>
            <a:picLocks noChangeAspect="1"/>
          </p:cNvPicPr>
          <p:nvPr userDrawn="1"/>
        </p:nvPicPr>
        <p:blipFill>
          <a:blip r:embed="rId4"/>
          <a:stretch>
            <a:fillRect/>
          </a:stretch>
        </p:blipFill>
        <p:spPr>
          <a:xfrm>
            <a:off x="3027377" y="1517383"/>
            <a:ext cx="1790700" cy="368300"/>
          </a:xfrm>
          <a:prstGeom prst="rect">
            <a:avLst/>
          </a:prstGeom>
        </p:spPr>
      </p:pic>
    </p:spTree>
    <p:extLst>
      <p:ext uri="{BB962C8B-B14F-4D97-AF65-F5344CB8AC3E}">
        <p14:creationId xmlns:p14="http://schemas.microsoft.com/office/powerpoint/2010/main" val="4101062844"/>
      </p:ext>
    </p:extLst>
  </p:cSld>
  <p:clrMapOvr>
    <a:masterClrMapping/>
  </p:clrMapOvr>
  <p:extLst>
    <p:ext uri="{DCECCB84-F9BA-43D5-87BE-67443E8EF086}">
      <p15:sldGuideLst xmlns:p15="http://schemas.microsoft.com/office/powerpoint/2012/main">
        <p15:guide id="1" orient="horz" pos="5472" userDrawn="1">
          <p15:clr>
            <a:srgbClr val="FBAE40"/>
          </p15:clr>
        </p15:guide>
        <p15:guide id="2" pos="3600" userDrawn="1">
          <p15:clr>
            <a:srgbClr val="FBAE40"/>
          </p15:clr>
        </p15:guide>
        <p15:guide id="3" pos="1800" userDrawn="1">
          <p15:clr>
            <a:srgbClr val="FBAE40"/>
          </p15:clr>
        </p15:guide>
        <p15:guide id="4" orient="horz" pos="1752" userDrawn="1">
          <p15:clr>
            <a:srgbClr val="FBAE40"/>
          </p15:clr>
        </p15:guide>
        <p15:guide id="5" orient="horz" pos="5832" userDrawn="1">
          <p15:clr>
            <a:srgbClr val="FBAE40"/>
          </p15:clr>
        </p15:guide>
        <p15:guide id="6" pos="3648" userDrawn="1">
          <p15:clr>
            <a:srgbClr val="FBAE40"/>
          </p15:clr>
        </p15:guide>
        <p15:guide id="7" pos="3768" userDrawn="1">
          <p15:clr>
            <a:srgbClr val="FBAE40"/>
          </p15:clr>
        </p15:guide>
        <p15:guide id="8" pos="1008" userDrawn="1">
          <p15:clr>
            <a:srgbClr val="FBAE40"/>
          </p15:clr>
        </p15:guide>
        <p15:guide id="9" orient="horz" pos="10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gnal Ridge Tech Sheet Templa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B4AF06E-759E-E92B-50AD-D2D6B5FEDD47}"/>
              </a:ext>
            </a:extLst>
          </p:cNvPr>
          <p:cNvGrpSpPr/>
          <p:nvPr userDrawn="1"/>
        </p:nvGrpSpPr>
        <p:grpSpPr>
          <a:xfrm>
            <a:off x="0" y="7881344"/>
            <a:ext cx="7772400" cy="2489200"/>
            <a:chOff x="0" y="848246"/>
            <a:chExt cx="7772400" cy="2489200"/>
          </a:xfrm>
        </p:grpSpPr>
        <p:pic>
          <p:nvPicPr>
            <p:cNvPr id="15" name="Picture 14">
              <a:extLst>
                <a:ext uri="{FF2B5EF4-FFF2-40B4-BE49-F238E27FC236}">
                  <a16:creationId xmlns:a16="http://schemas.microsoft.com/office/drawing/2014/main" id="{8D888EBF-604C-5C0D-3930-592337E7D313}"/>
                </a:ext>
              </a:extLst>
            </p:cNvPr>
            <p:cNvPicPr>
              <a:picLocks noChangeAspect="1"/>
            </p:cNvPicPr>
            <p:nvPr/>
          </p:nvPicPr>
          <p:blipFill>
            <a:blip r:embed="rId2"/>
            <a:stretch>
              <a:fillRect/>
            </a:stretch>
          </p:blipFill>
          <p:spPr>
            <a:xfrm>
              <a:off x="0" y="848246"/>
              <a:ext cx="7772400" cy="2489200"/>
            </a:xfrm>
            <a:prstGeom prst="rect">
              <a:avLst/>
            </a:prstGeom>
          </p:spPr>
        </p:pic>
        <p:cxnSp>
          <p:nvCxnSpPr>
            <p:cNvPr id="16" name="Straight Connector 15">
              <a:extLst>
                <a:ext uri="{FF2B5EF4-FFF2-40B4-BE49-F238E27FC236}">
                  <a16:creationId xmlns:a16="http://schemas.microsoft.com/office/drawing/2014/main" id="{2DB7D1CB-B8B1-D21B-B56B-8F449A099023}"/>
                </a:ext>
              </a:extLst>
            </p:cNvPr>
            <p:cNvCxnSpPr/>
            <p:nvPr/>
          </p:nvCxnSpPr>
          <p:spPr>
            <a:xfrm>
              <a:off x="682363" y="2199531"/>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grpSp>
      <p:sp>
        <p:nvSpPr>
          <p:cNvPr id="2" name="Picture Placeholder 25">
            <a:extLst>
              <a:ext uri="{FF2B5EF4-FFF2-40B4-BE49-F238E27FC236}">
                <a16:creationId xmlns:a16="http://schemas.microsoft.com/office/drawing/2014/main" id="{12800188-632E-E784-9493-8BF2A32FA6D7}"/>
              </a:ext>
            </a:extLst>
          </p:cNvPr>
          <p:cNvSpPr>
            <a:spLocks noGrp="1"/>
          </p:cNvSpPr>
          <p:nvPr>
            <p:ph type="pic" sz="quarter" idx="10" hasCustomPrompt="1"/>
          </p:nvPr>
        </p:nvSpPr>
        <p:spPr>
          <a:xfrm>
            <a:off x="622300" y="2781300"/>
            <a:ext cx="1945800" cy="5915025"/>
          </a:xfrm>
          <a:prstGeom prst="rect">
            <a:avLst/>
          </a:prstGeom>
        </p:spPr>
        <p:txBody>
          <a:bodyPr anchor="ctr" anchorCtr="1"/>
          <a:lstStyle>
            <a:lvl1pPr marL="0" indent="0" algn="ctr">
              <a:buNone/>
              <a:defRPr sz="1600">
                <a:solidFill>
                  <a:schemeClr val="bg1">
                    <a:lumMod val="50000"/>
                  </a:schemeClr>
                </a:solidFill>
                <a:latin typeface="Perpetua" panose="02020502060401020303" pitchFamily="18" charset="77"/>
              </a:defRPr>
            </a:lvl1pPr>
          </a:lstStyle>
          <a:p>
            <a:r>
              <a:rPr lang="en-US" dirty="0"/>
              <a:t>Bottle Shot</a:t>
            </a:r>
          </a:p>
        </p:txBody>
      </p:sp>
      <p:pic>
        <p:nvPicPr>
          <p:cNvPr id="3" name="Picture 2">
            <a:extLst>
              <a:ext uri="{FF2B5EF4-FFF2-40B4-BE49-F238E27FC236}">
                <a16:creationId xmlns:a16="http://schemas.microsoft.com/office/drawing/2014/main" id="{8A3E5CC9-4E90-1A9B-0E39-0E105A9F5513}"/>
              </a:ext>
            </a:extLst>
          </p:cNvPr>
          <p:cNvPicPr>
            <a:picLocks noChangeAspect="1"/>
          </p:cNvPicPr>
          <p:nvPr userDrawn="1"/>
        </p:nvPicPr>
        <p:blipFill>
          <a:blip r:embed="rId3"/>
          <a:stretch>
            <a:fillRect/>
          </a:stretch>
        </p:blipFill>
        <p:spPr>
          <a:xfrm>
            <a:off x="2895600" y="388398"/>
            <a:ext cx="1981200" cy="825500"/>
          </a:xfrm>
          <a:prstGeom prst="rect">
            <a:avLst/>
          </a:prstGeom>
        </p:spPr>
      </p:pic>
      <p:cxnSp>
        <p:nvCxnSpPr>
          <p:cNvPr id="5" name="Straight Connector 4">
            <a:extLst>
              <a:ext uri="{FF2B5EF4-FFF2-40B4-BE49-F238E27FC236}">
                <a16:creationId xmlns:a16="http://schemas.microsoft.com/office/drawing/2014/main" id="{D0B590DD-E626-A908-4FD1-9EE14B8BAC78}"/>
              </a:ext>
            </a:extLst>
          </p:cNvPr>
          <p:cNvCxnSpPr/>
          <p:nvPr userDrawn="1"/>
        </p:nvCxnSpPr>
        <p:spPr>
          <a:xfrm>
            <a:off x="5795783" y="2901329"/>
            <a:ext cx="0" cy="5795784"/>
          </a:xfrm>
          <a:prstGeom prst="line">
            <a:avLst/>
          </a:prstGeom>
          <a:ln>
            <a:solidFill>
              <a:srgbClr val="5A575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47806D49-9FB0-8425-7943-3838AFDEAF89}"/>
              </a:ext>
            </a:extLst>
          </p:cNvPr>
          <p:cNvSpPr txBox="1"/>
          <p:nvPr userDrawn="1"/>
        </p:nvSpPr>
        <p:spPr>
          <a:xfrm>
            <a:off x="3145722" y="9021797"/>
            <a:ext cx="1487103" cy="230832"/>
          </a:xfrm>
          <a:prstGeom prst="rect">
            <a:avLst/>
          </a:prstGeom>
          <a:noFill/>
        </p:spPr>
        <p:txBody>
          <a:bodyPr wrap="square" rtlCol="0">
            <a:spAutoFit/>
          </a:bodyPr>
          <a:lstStyle/>
          <a:p>
            <a:pPr algn="ctr"/>
            <a:r>
              <a:rPr lang="en-US" sz="900" spc="100" dirty="0">
                <a:solidFill>
                  <a:srgbClr val="5A5752"/>
                </a:solidFill>
                <a:latin typeface="Perpetua" panose="02020502060401020303" pitchFamily="18" charset="77"/>
              </a:rPr>
              <a:t>BRAVIUM.COM</a:t>
            </a:r>
          </a:p>
        </p:txBody>
      </p:sp>
      <p:cxnSp>
        <p:nvCxnSpPr>
          <p:cNvPr id="8" name="Straight Connector 7">
            <a:extLst>
              <a:ext uri="{FF2B5EF4-FFF2-40B4-BE49-F238E27FC236}">
                <a16:creationId xmlns:a16="http://schemas.microsoft.com/office/drawing/2014/main" id="{49F7E0C3-6F69-4879-678A-F23A8AB2462A}"/>
              </a:ext>
            </a:extLst>
          </p:cNvPr>
          <p:cNvCxnSpPr/>
          <p:nvPr userDrawn="1"/>
        </p:nvCxnSpPr>
        <p:spPr>
          <a:xfrm>
            <a:off x="701269" y="9233377"/>
            <a:ext cx="6407675" cy="0"/>
          </a:xfrm>
          <a:prstGeom prst="line">
            <a:avLst/>
          </a:prstGeom>
          <a:ln>
            <a:solidFill>
              <a:srgbClr val="98525F"/>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1D76C33-5D20-8723-B6D8-CBE8C8DDB4F5}"/>
              </a:ext>
            </a:extLst>
          </p:cNvPr>
          <p:cNvSpPr txBox="1"/>
          <p:nvPr userDrawn="1"/>
        </p:nvSpPr>
        <p:spPr>
          <a:xfrm>
            <a:off x="1955379" y="9275147"/>
            <a:ext cx="3887042" cy="446276"/>
          </a:xfrm>
          <a:prstGeom prst="rect">
            <a:avLst/>
          </a:prstGeom>
          <a:noFill/>
        </p:spPr>
        <p:txBody>
          <a:bodyPr wrap="square">
            <a:spAutoFit/>
          </a:bodyPr>
          <a:lstStyle/>
          <a:p>
            <a:pPr algn="ctr">
              <a:spcBef>
                <a:spcPts val="0"/>
              </a:spcBef>
            </a:pPr>
            <a:r>
              <a:rPr lang="en-US" sz="1400" spc="40" baseline="0" dirty="0" err="1">
                <a:solidFill>
                  <a:srgbClr val="5A5752"/>
                </a:solidFill>
                <a:latin typeface="Perpetua" panose="02020502060401020303" pitchFamily="18" charset="77"/>
              </a:rPr>
              <a:t>Bravium</a:t>
            </a:r>
            <a:endParaRPr lang="en-US" sz="1400" spc="40" baseline="0" dirty="0">
              <a:solidFill>
                <a:srgbClr val="5A5752"/>
              </a:solidFill>
              <a:latin typeface="Perpetua" panose="02020502060401020303" pitchFamily="18" charset="77"/>
            </a:endParaRPr>
          </a:p>
          <a:p>
            <a:pPr algn="ctr">
              <a:spcBef>
                <a:spcPts val="0"/>
              </a:spcBef>
            </a:pPr>
            <a:r>
              <a:rPr lang="en-US" sz="900" spc="0" baseline="0" dirty="0">
                <a:solidFill>
                  <a:srgbClr val="5A5752"/>
                </a:solidFill>
                <a:latin typeface="Perpetua" panose="02020502060401020303" pitchFamily="18" charset="77"/>
              </a:rPr>
              <a:t>Linguistic origin: Latin / Meaning: prize, reward, gift</a:t>
            </a:r>
          </a:p>
        </p:txBody>
      </p:sp>
      <p:pic>
        <p:nvPicPr>
          <p:cNvPr id="18" name="Picture 17">
            <a:extLst>
              <a:ext uri="{FF2B5EF4-FFF2-40B4-BE49-F238E27FC236}">
                <a16:creationId xmlns:a16="http://schemas.microsoft.com/office/drawing/2014/main" id="{26852DA1-302B-43A5-F17B-6FB3E91898C4}"/>
              </a:ext>
            </a:extLst>
          </p:cNvPr>
          <p:cNvPicPr>
            <a:picLocks noChangeAspect="1"/>
          </p:cNvPicPr>
          <p:nvPr userDrawn="1"/>
        </p:nvPicPr>
        <p:blipFill>
          <a:blip r:embed="rId4"/>
          <a:stretch>
            <a:fillRect/>
          </a:stretch>
        </p:blipFill>
        <p:spPr>
          <a:xfrm>
            <a:off x="2413000" y="1187335"/>
            <a:ext cx="2971800" cy="977900"/>
          </a:xfrm>
          <a:prstGeom prst="rect">
            <a:avLst/>
          </a:prstGeom>
        </p:spPr>
      </p:pic>
    </p:spTree>
    <p:extLst>
      <p:ext uri="{BB962C8B-B14F-4D97-AF65-F5344CB8AC3E}">
        <p14:creationId xmlns:p14="http://schemas.microsoft.com/office/powerpoint/2010/main" val="2553282444"/>
      </p:ext>
    </p:extLst>
  </p:cSld>
  <p:clrMapOvr>
    <a:masterClrMapping/>
  </p:clrMapOvr>
  <p:extLst>
    <p:ext uri="{DCECCB84-F9BA-43D5-87BE-67443E8EF086}">
      <p15:sldGuideLst xmlns:p15="http://schemas.microsoft.com/office/powerpoint/2012/main">
        <p15:guide id="1" orient="horz" pos="1752" userDrawn="1">
          <p15:clr>
            <a:srgbClr val="FBAE40"/>
          </p15:clr>
        </p15:guide>
        <p15:guide id="2" pos="1800" userDrawn="1">
          <p15:clr>
            <a:srgbClr val="FBAE40"/>
          </p15:clr>
        </p15:guide>
        <p15:guide id="3" pos="1008" userDrawn="1">
          <p15:clr>
            <a:srgbClr val="FBAE40"/>
          </p15:clr>
        </p15:guide>
        <p15:guide id="4" pos="3648" userDrawn="1">
          <p15:clr>
            <a:srgbClr val="FBAE40"/>
          </p15:clr>
        </p15:guide>
        <p15:guide id="5" pos="3600" userDrawn="1">
          <p15:clr>
            <a:srgbClr val="FBAE40"/>
          </p15:clr>
        </p15:guide>
        <p15:guide id="6" pos="3768" userDrawn="1">
          <p15:clr>
            <a:srgbClr val="FBAE40"/>
          </p15:clr>
        </p15:guide>
        <p15:guide id="7" orient="horz" pos="5472" userDrawn="1">
          <p15:clr>
            <a:srgbClr val="FBAE40"/>
          </p15:clr>
        </p15:guide>
        <p15:guide id="8" orient="horz" pos="10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401212"/>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7285841"/>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9" r:id="rId3"/>
    <p:sldLayoutId id="2147483667" r:id="rId4"/>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7.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24996AB-F4B7-FDCB-1EA9-37704DB2703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944884" y="1420399"/>
            <a:ext cx="1811942" cy="465452"/>
          </a:xfrm>
          <a:prstGeom prst="rect">
            <a:avLst/>
          </a:prstGeom>
        </p:spPr>
      </p:pic>
      <p:pic>
        <p:nvPicPr>
          <p:cNvPr id="2" name="Picture 1" descr="A bottle of wine with a white label&#10;&#10;AI-generated content may be incorrect.">
            <a:extLst>
              <a:ext uri="{FF2B5EF4-FFF2-40B4-BE49-F238E27FC236}">
                <a16:creationId xmlns:a16="http://schemas.microsoft.com/office/drawing/2014/main" id="{5915CE16-92E1-B4B1-1DCA-427C5BD66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1863" y="2528349"/>
            <a:ext cx="1737447" cy="5863882"/>
          </a:xfrm>
          <a:prstGeom prst="rect">
            <a:avLst/>
          </a:prstGeom>
        </p:spPr>
      </p:pic>
      <p:pic>
        <p:nvPicPr>
          <p:cNvPr id="5" name="Picture 4">
            <a:extLst>
              <a:ext uri="{FF2B5EF4-FFF2-40B4-BE49-F238E27FC236}">
                <a16:creationId xmlns:a16="http://schemas.microsoft.com/office/drawing/2014/main" id="{573C8BEE-8787-B84F-AAE4-AF2709ADBED5}"/>
              </a:ext>
            </a:extLst>
          </p:cNvPr>
          <p:cNvPicPr>
            <a:picLocks noChangeAspect="1"/>
          </p:cNvPicPr>
          <p:nvPr/>
        </p:nvPicPr>
        <p:blipFill>
          <a:blip r:embed="rId6"/>
          <a:stretch>
            <a:fillRect/>
          </a:stretch>
        </p:blipFill>
        <p:spPr>
          <a:xfrm>
            <a:off x="2895600" y="388398"/>
            <a:ext cx="1981200" cy="825500"/>
          </a:xfrm>
          <a:prstGeom prst="rect">
            <a:avLst/>
          </a:prstGeom>
        </p:spPr>
      </p:pic>
      <p:sp>
        <p:nvSpPr>
          <p:cNvPr id="8" name="TextBox 7">
            <a:extLst>
              <a:ext uri="{FF2B5EF4-FFF2-40B4-BE49-F238E27FC236}">
                <a16:creationId xmlns:a16="http://schemas.microsoft.com/office/drawing/2014/main" id="{CC708C04-EE23-8947-BA86-2DF624C790F3}"/>
              </a:ext>
            </a:extLst>
          </p:cNvPr>
          <p:cNvSpPr txBox="1"/>
          <p:nvPr/>
        </p:nvSpPr>
        <p:spPr>
          <a:xfrm>
            <a:off x="2433826" y="1882018"/>
            <a:ext cx="2914301" cy="646331"/>
          </a:xfrm>
          <a:prstGeom prst="rect">
            <a:avLst/>
          </a:prstGeom>
          <a:noFill/>
        </p:spPr>
        <p:txBody>
          <a:bodyPr wrap="square" rtlCol="0">
            <a:spAutoFit/>
          </a:bodyPr>
          <a:lstStyle/>
          <a:p>
            <a:pPr algn="ctr"/>
            <a:r>
              <a:rPr lang="en-US" sz="1200" spc="180" dirty="0">
                <a:solidFill>
                  <a:srgbClr val="98525F"/>
                </a:solidFill>
                <a:latin typeface="Perpetua" panose="02020502060401020303" pitchFamily="18" charset="77"/>
              </a:rPr>
              <a:t>PINOT NOIR</a:t>
            </a:r>
          </a:p>
          <a:p>
            <a:pPr algn="ctr"/>
            <a:endParaRPr lang="en-US" sz="1200" spc="180" dirty="0">
              <a:solidFill>
                <a:srgbClr val="98525F"/>
              </a:solidFill>
              <a:latin typeface="Perpetua" panose="02020502060401020303" pitchFamily="18" charset="77"/>
            </a:endParaRPr>
          </a:p>
          <a:p>
            <a:pPr algn="ctr"/>
            <a:endParaRPr lang="en-US" sz="1200" spc="180" dirty="0">
              <a:solidFill>
                <a:srgbClr val="98525F"/>
              </a:solidFill>
              <a:latin typeface="Perpetua" panose="02020502060401020303" pitchFamily="18" charset="77"/>
            </a:endParaRPr>
          </a:p>
        </p:txBody>
      </p:sp>
      <p:sp>
        <p:nvSpPr>
          <p:cNvPr id="9" name="TextBox 8">
            <a:extLst>
              <a:ext uri="{FF2B5EF4-FFF2-40B4-BE49-F238E27FC236}">
                <a16:creationId xmlns:a16="http://schemas.microsoft.com/office/drawing/2014/main" id="{990A5E90-7AB6-1743-B72F-DE1289B14E49}"/>
              </a:ext>
            </a:extLst>
          </p:cNvPr>
          <p:cNvSpPr txBox="1"/>
          <p:nvPr/>
        </p:nvSpPr>
        <p:spPr>
          <a:xfrm>
            <a:off x="3619500" y="2182446"/>
            <a:ext cx="558800" cy="276999"/>
          </a:xfrm>
          <a:prstGeom prst="rect">
            <a:avLst/>
          </a:prstGeom>
          <a:noFill/>
        </p:spPr>
        <p:txBody>
          <a:bodyPr wrap="square" rtlCol="0">
            <a:spAutoFit/>
          </a:bodyPr>
          <a:lstStyle/>
          <a:p>
            <a:pPr algn="ctr"/>
            <a:r>
              <a:rPr lang="en-US" sz="1200" spc="180" dirty="0">
                <a:solidFill>
                  <a:srgbClr val="9E9A94"/>
                </a:solidFill>
                <a:latin typeface="Perpetua" panose="02020502060401020303" pitchFamily="18" charset="77"/>
              </a:rPr>
              <a:t>2023</a:t>
            </a:r>
          </a:p>
        </p:txBody>
      </p:sp>
      <p:sp>
        <p:nvSpPr>
          <p:cNvPr id="21" name="TextBox 20">
            <a:extLst>
              <a:ext uri="{FF2B5EF4-FFF2-40B4-BE49-F238E27FC236}">
                <a16:creationId xmlns:a16="http://schemas.microsoft.com/office/drawing/2014/main" id="{F26EB149-65B9-0847-A044-7298C3231F39}"/>
              </a:ext>
            </a:extLst>
          </p:cNvPr>
          <p:cNvSpPr txBox="1"/>
          <p:nvPr/>
        </p:nvSpPr>
        <p:spPr>
          <a:xfrm>
            <a:off x="2864467" y="2807212"/>
            <a:ext cx="2914300" cy="5278368"/>
          </a:xfrm>
          <a:prstGeom prst="rect">
            <a:avLst/>
          </a:prstGeom>
          <a:noFill/>
        </p:spPr>
        <p:txBody>
          <a:bodyPr wrap="square" rtlCol="0">
            <a:spAutoFit/>
          </a:bodyPr>
          <a:lstStyle/>
          <a:p>
            <a:pPr algn="just"/>
            <a:r>
              <a:rPr lang="en-US" sz="1000" b="0" i="0" u="none" strike="noStrike" baseline="0" dirty="0">
                <a:solidFill>
                  <a:srgbClr val="5F5954"/>
                </a:solidFill>
                <a:latin typeface="Perpetua" panose="02020502060401020303" pitchFamily="18" charset="0"/>
              </a:rPr>
              <a:t>VINEYARD INFORMATION:</a:t>
            </a:r>
          </a:p>
          <a:p>
            <a:pPr marL="0" marR="0" algn="just"/>
            <a:r>
              <a:rPr lang="en-US" sz="1000" dirty="0">
                <a:solidFill>
                  <a:srgbClr val="5F5954"/>
                </a:solidFill>
                <a:latin typeface="Perpetua" panose="02020502060401020303" pitchFamily="18" charset="0"/>
              </a:rPr>
              <a:t>Vines were established at Wiley Vineyard in 1972, making it the first vineyard to be planted in the westernmost portion of Anderson Valley now commonly known as the “Deep End.” Wiley is a true cool-climate site, resting on benchlands just nine miles from the Pacific Ocean. This vineyard is renowned for its bucolic setting and finessed wines produced from 40 year old vines rooted in sandstone soils. I am honored and privileged to farm Wiley Vineyard, truly world-class terroir.</a:t>
            </a:r>
          </a:p>
          <a:p>
            <a:pPr marL="0" marR="0" algn="just"/>
            <a:endParaRPr lang="en-US" sz="1000" b="0" i="0" u="none" strike="noStrike" baseline="0" dirty="0">
              <a:solidFill>
                <a:srgbClr val="5F5954"/>
              </a:solidFill>
              <a:latin typeface="Perpetua" panose="02020502060401020303" pitchFamily="18" charset="0"/>
            </a:endParaRPr>
          </a:p>
          <a:p>
            <a:pPr algn="just"/>
            <a:r>
              <a:rPr lang="en-US" sz="1000" b="0" i="0" u="none" strike="noStrike" baseline="0" dirty="0">
                <a:solidFill>
                  <a:srgbClr val="5F5954"/>
                </a:solidFill>
                <a:latin typeface="Perpetua" panose="02020502060401020303" pitchFamily="18" charset="0"/>
              </a:rPr>
              <a:t>2023 GROWING SEASON:</a:t>
            </a:r>
          </a:p>
          <a:p>
            <a:pPr algn="just"/>
            <a:r>
              <a:rPr lang="en-US" sz="1000" b="0" i="0" u="none" strike="noStrike" baseline="0" dirty="0">
                <a:solidFill>
                  <a:srgbClr val="5F5954"/>
                </a:solidFill>
                <a:latin typeface="Perpetua" panose="02020502060401020303" pitchFamily="18" charset="0"/>
              </a:rPr>
              <a:t>Favorable conditions at the start of the growing season in Anderson Valley were followed by a very mild growing season that harkened back to earlier times. Following the cool early season, August warmth accelerated ripening. I am fortunate to grow grapes in such close proximity to the Pacific Ocean and its moderating influence. Pinot Noir grape yields were typical and quality was excellent in 2023, a vintage that will be fondly remembered for years.</a:t>
            </a:r>
          </a:p>
          <a:p>
            <a:pPr algn="just"/>
            <a:endParaRPr lang="en-US" sz="1000" b="0" i="0" u="none" strike="noStrike" baseline="0" dirty="0">
              <a:solidFill>
                <a:srgbClr val="5F5954"/>
              </a:solidFill>
              <a:latin typeface="Perpetua" panose="02020502060401020303" pitchFamily="18" charset="0"/>
            </a:endParaRPr>
          </a:p>
          <a:p>
            <a:pPr algn="just"/>
            <a:r>
              <a:rPr lang="en-US" sz="1000" b="0" i="0" u="none" strike="noStrike" baseline="0" dirty="0">
                <a:solidFill>
                  <a:srgbClr val="5F5954"/>
                </a:solidFill>
                <a:latin typeface="Perpetua" panose="02020502060401020303" pitchFamily="18" charset="0"/>
              </a:rPr>
              <a:t>WINEMAKER COMMENTS:</a:t>
            </a:r>
          </a:p>
          <a:p>
            <a:pPr marL="0" marR="0" algn="just">
              <a:spcBef>
                <a:spcPts val="0"/>
              </a:spcBef>
              <a:spcAft>
                <a:spcPts val="0"/>
              </a:spcAft>
            </a:pPr>
            <a:r>
              <a:rPr lang="en-US" sz="900" dirty="0">
                <a:solidFill>
                  <a:srgbClr val="5F5954"/>
                </a:solidFill>
                <a:effectLst/>
                <a:latin typeface="Perpetua" panose="02020502060401020303" pitchFamily="18" charset="0"/>
                <a:ea typeface="Calibri" panose="020F0502020204030204" pitchFamily="34" charset="0"/>
                <a:cs typeface="Aptos" panose="020B0004020202020204" pitchFamily="34" charset="0"/>
              </a:rPr>
              <a:t>This elegant wine is a blend of my favorite barrels produced from Wiley Vineyard Pinot Noir grapes in 2023. 40% whole clusters were included in small stainless-steel fermenters, with each vineyard block being fermented separately. With rose petal aromas, layers of delicate red berry flavors, and a touch of Christmas cake spice, this delicious Pinot Noir is a study in balance and nascent complexity. Red and blue fruits dominate the lushly textured flavors and are joined by sumptuous black tea and sweet tart notes on the velvety finish. This varietally-correct Wiley Vineyard Pinot Noir is accessible today, yet it will age gracefully for years to come.</a:t>
            </a:r>
          </a:p>
          <a:p>
            <a:pPr marL="0" marR="0" algn="just">
              <a:spcBef>
                <a:spcPts val="0"/>
              </a:spcBef>
              <a:spcAft>
                <a:spcPts val="0"/>
              </a:spcAft>
            </a:pPr>
            <a:endParaRPr lang="en-US" sz="900" dirty="0">
              <a:solidFill>
                <a:srgbClr val="5F5954"/>
              </a:solidFill>
              <a:effectLst/>
              <a:latin typeface="Perpetua" panose="02020502060401020303" pitchFamily="18" charset="0"/>
              <a:ea typeface="Calibri" panose="020F0502020204030204" pitchFamily="34" charset="0"/>
              <a:cs typeface="Aptos" panose="020B0004020202020204" pitchFamily="34" charset="0"/>
            </a:endParaRPr>
          </a:p>
        </p:txBody>
      </p:sp>
      <p:sp>
        <p:nvSpPr>
          <p:cNvPr id="22" name="TextBox 21">
            <a:extLst>
              <a:ext uri="{FF2B5EF4-FFF2-40B4-BE49-F238E27FC236}">
                <a16:creationId xmlns:a16="http://schemas.microsoft.com/office/drawing/2014/main" id="{C2EE672E-C111-8E46-9720-D209188F5B54}"/>
              </a:ext>
            </a:extLst>
          </p:cNvPr>
          <p:cNvSpPr txBox="1"/>
          <p:nvPr/>
        </p:nvSpPr>
        <p:spPr>
          <a:xfrm>
            <a:off x="5890039" y="2807212"/>
            <a:ext cx="1610797" cy="5632311"/>
          </a:xfrm>
          <a:prstGeom prst="rect">
            <a:avLst/>
          </a:prstGeom>
          <a:noFill/>
        </p:spPr>
        <p:txBody>
          <a:bodyPr wrap="square" rtlCol="0">
            <a:spAutoFit/>
          </a:bodyPr>
          <a:lstStyle/>
          <a:p>
            <a:r>
              <a:rPr lang="en-US" sz="1000" dirty="0">
                <a:solidFill>
                  <a:srgbClr val="5A5752"/>
                </a:solidFill>
                <a:latin typeface="Perpetua" panose="02020502060401020303" pitchFamily="18" charset="77"/>
              </a:rPr>
              <a:t>VARIETAL: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100% Pinot Noir</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CLONES: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Pommard, Swan, 2A (</a:t>
            </a:r>
            <a:r>
              <a:rPr lang="en-US" sz="1000" dirty="0" err="1">
                <a:solidFill>
                  <a:srgbClr val="5A5752"/>
                </a:solidFill>
                <a:latin typeface="Perpetua" panose="02020502060401020303" pitchFamily="18" charset="77"/>
              </a:rPr>
              <a:t>Wadenswil</a:t>
            </a:r>
            <a:r>
              <a:rPr lang="en-US" sz="1000" dirty="0">
                <a:solidFill>
                  <a:srgbClr val="5A5752"/>
                </a:solidFill>
                <a:latin typeface="Perpetua" panose="02020502060401020303" pitchFamily="18" charset="77"/>
              </a:rPr>
              <a:t>), 37, 115, 459, 538, 667, 828</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APPELLATION: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Anderson Valley  </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HARVEST DATES: </a:t>
            </a:r>
            <a:br>
              <a:rPr lang="en-US" sz="1000">
                <a:solidFill>
                  <a:srgbClr val="5A5752"/>
                </a:solidFill>
                <a:latin typeface="Perpetua" panose="02020502060401020303" pitchFamily="18" charset="77"/>
              </a:rPr>
            </a:br>
            <a:r>
              <a:rPr lang="en-US" sz="1000">
                <a:solidFill>
                  <a:srgbClr val="5A5752"/>
                </a:solidFill>
                <a:latin typeface="Perpetua" panose="02020502060401020303" pitchFamily="18" charset="77"/>
              </a:rPr>
              <a:t>October 19</a:t>
            </a:r>
            <a:r>
              <a:rPr lang="en-US" sz="1000" dirty="0">
                <a:solidFill>
                  <a:srgbClr val="5A5752"/>
                </a:solidFill>
                <a:latin typeface="Perpetua" panose="02020502060401020303" pitchFamily="18" charset="77"/>
              </a:rPr>
              <a:t>, 2023</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RELEASE DATE: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June 1, 2025 </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ALCOHOL: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12.7%</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pH: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3.7</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TA: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5.9 g/L</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AGED: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10 months in French and Hungarian oak [33% New]</a:t>
            </a: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COOPERAGES: </a:t>
            </a:r>
            <a:br>
              <a:rPr lang="en-US" sz="1000" dirty="0">
                <a:solidFill>
                  <a:srgbClr val="5A5752"/>
                </a:solidFill>
                <a:latin typeface="Perpetua" panose="02020502060401020303" pitchFamily="18" charset="77"/>
              </a:rPr>
            </a:br>
            <a:r>
              <a:rPr lang="fr-FR" sz="1000" dirty="0">
                <a:solidFill>
                  <a:srgbClr val="5A5752"/>
                </a:solidFill>
                <a:latin typeface="Perpetua" panose="02020502060401020303" pitchFamily="18" charset="77"/>
              </a:rPr>
              <a:t>Billon, </a:t>
            </a:r>
            <a:r>
              <a:rPr lang="fr-FR" sz="1000" dirty="0" err="1">
                <a:solidFill>
                  <a:srgbClr val="5A5752"/>
                </a:solidFill>
                <a:latin typeface="Perpetua" panose="02020502060401020303" pitchFamily="18" charset="77"/>
              </a:rPr>
              <a:t>Francois</a:t>
            </a:r>
            <a:r>
              <a:rPr lang="fr-FR" sz="1000" dirty="0">
                <a:solidFill>
                  <a:srgbClr val="5A5752"/>
                </a:solidFill>
                <a:latin typeface="Perpetua" panose="02020502060401020303" pitchFamily="18" charset="77"/>
              </a:rPr>
              <a:t> </a:t>
            </a:r>
            <a:r>
              <a:rPr lang="fr-FR" sz="1000" dirty="0" err="1">
                <a:solidFill>
                  <a:srgbClr val="5A5752"/>
                </a:solidFill>
                <a:latin typeface="Perpetua" panose="02020502060401020303" pitchFamily="18" charset="77"/>
              </a:rPr>
              <a:t>Freres</a:t>
            </a:r>
            <a:r>
              <a:rPr lang="fr-FR" sz="1000" dirty="0">
                <a:solidFill>
                  <a:srgbClr val="5A5752"/>
                </a:solidFill>
                <a:latin typeface="Perpetua" panose="02020502060401020303" pitchFamily="18" charset="77"/>
              </a:rPr>
              <a:t>, Kadar, Rousseau, and </a:t>
            </a:r>
            <a:r>
              <a:rPr lang="fr-FR" sz="1000" dirty="0" err="1">
                <a:solidFill>
                  <a:srgbClr val="5A5752"/>
                </a:solidFill>
                <a:latin typeface="Perpetua" panose="02020502060401020303" pitchFamily="18" charset="77"/>
              </a:rPr>
              <a:t>Taransaud</a:t>
            </a:r>
            <a:endParaRPr lang="fr-FR" sz="1000" dirty="0">
              <a:solidFill>
                <a:srgbClr val="5A5752"/>
              </a:solidFill>
              <a:latin typeface="Perpetua" panose="02020502060401020303" pitchFamily="18" charset="77"/>
            </a:endParaRPr>
          </a:p>
          <a:p>
            <a:endParaRPr lang="en-US" sz="1000" dirty="0">
              <a:solidFill>
                <a:srgbClr val="5A5752"/>
              </a:solidFill>
              <a:latin typeface="Perpetua" panose="02020502060401020303" pitchFamily="18" charset="77"/>
            </a:endParaRPr>
          </a:p>
          <a:p>
            <a:r>
              <a:rPr lang="en-US" sz="1000" dirty="0">
                <a:solidFill>
                  <a:srgbClr val="5A5752"/>
                </a:solidFill>
                <a:latin typeface="Perpetua" panose="02020502060401020303" pitchFamily="18" charset="77"/>
              </a:rPr>
              <a:t>CASES PRODUCED: </a:t>
            </a:r>
            <a:br>
              <a:rPr lang="en-US" sz="1000" dirty="0">
                <a:solidFill>
                  <a:srgbClr val="5A5752"/>
                </a:solidFill>
                <a:latin typeface="Perpetua" panose="02020502060401020303" pitchFamily="18" charset="77"/>
              </a:rPr>
            </a:br>
            <a:r>
              <a:rPr lang="en-US" sz="1000" dirty="0">
                <a:solidFill>
                  <a:srgbClr val="5A5752"/>
                </a:solidFill>
                <a:latin typeface="Perpetua" panose="02020502060401020303" pitchFamily="18" charset="77"/>
              </a:rPr>
              <a:t>918 6/750ml Cases</a:t>
            </a:r>
          </a:p>
        </p:txBody>
      </p:sp>
      <p:cxnSp>
        <p:nvCxnSpPr>
          <p:cNvPr id="19" name="Straight Connector 18">
            <a:extLst>
              <a:ext uri="{FF2B5EF4-FFF2-40B4-BE49-F238E27FC236}">
                <a16:creationId xmlns:a16="http://schemas.microsoft.com/office/drawing/2014/main" id="{1A177BBC-364B-1029-0632-9AE897AFBD26}"/>
              </a:ext>
            </a:extLst>
          </p:cNvPr>
          <p:cNvCxnSpPr/>
          <p:nvPr/>
        </p:nvCxnSpPr>
        <p:spPr>
          <a:xfrm>
            <a:off x="701269" y="9233377"/>
            <a:ext cx="6407675" cy="0"/>
          </a:xfrm>
          <a:prstGeom prst="line">
            <a:avLst/>
          </a:prstGeom>
          <a:ln>
            <a:solidFill>
              <a:srgbClr val="BA894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398010"/>
      </p:ext>
    </p:extLst>
  </p:cSld>
  <p:clrMapOvr>
    <a:masterClrMapping/>
  </p:clrMapOvr>
</p:sld>
</file>

<file path=ppt/theme/theme1.xml><?xml version="1.0" encoding="utf-8"?>
<a:theme xmlns:a="http://schemas.openxmlformats.org/drawingml/2006/main" name="Office Theme">
  <a:themeElements>
    <a:clrScheme name="BRAVIUM">
      <a:dk1>
        <a:srgbClr val="5A5751"/>
      </a:dk1>
      <a:lt1>
        <a:srgbClr val="FFFFFF"/>
      </a:lt1>
      <a:dk2>
        <a:srgbClr val="756F68"/>
      </a:dk2>
      <a:lt2>
        <a:srgbClr val="9D9A94"/>
      </a:lt2>
      <a:accent1>
        <a:srgbClr val="97515F"/>
      </a:accent1>
      <a:accent2>
        <a:srgbClr val="B98940"/>
      </a:accent2>
      <a:accent3>
        <a:srgbClr val="CA7B87"/>
      </a:accent3>
      <a:accent4>
        <a:srgbClr val="9D9A94"/>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7A29E0A1828DA44AFAE8A700A069447" ma:contentTypeVersion="14" ma:contentTypeDescription="Create a new document." ma:contentTypeScope="" ma:versionID="f52d91c13c572f9a8a05ea8b67576a02">
  <xsd:schema xmlns:xsd="http://www.w3.org/2001/XMLSchema" xmlns:xs="http://www.w3.org/2001/XMLSchema" xmlns:p="http://schemas.microsoft.com/office/2006/metadata/properties" xmlns:ns2="52e338a5-5733-4f4e-8703-bb81b696f321" xmlns:ns3="5f1f156e-e570-4f3b-b5f0-01284ee749f4" targetNamespace="http://schemas.microsoft.com/office/2006/metadata/properties" ma:root="true" ma:fieldsID="2222f466a2992c938675f65ff4c7c072" ns2:_="" ns3:_="">
    <xsd:import namespace="52e338a5-5733-4f4e-8703-bb81b696f321"/>
    <xsd:import namespace="5f1f156e-e570-4f3b-b5f0-01284ee749f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e338a5-5733-4f4e-8703-bb81b696f3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edf53fb-ac5c-489c-901e-eb7ab8f735d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1f156e-e570-4f3b-b5f0-01284ee749f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600fd7-5fda-4270-95d6-41d951303946}" ma:internalName="TaxCatchAll" ma:showField="CatchAllData" ma:web="5f1f156e-e570-4f3b-b5f0-01284ee749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f1f156e-e570-4f3b-b5f0-01284ee749f4" xsi:nil="true"/>
    <lcf76f155ced4ddcb4097134ff3c332f xmlns="52e338a5-5733-4f4e-8703-bb81b696f32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DAB58FB-05F8-45BD-B47D-B06FC52F3F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e338a5-5733-4f4e-8703-bb81b696f321"/>
    <ds:schemaRef ds:uri="5f1f156e-e570-4f3b-b5f0-01284ee749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C33466-42F3-4C4F-9A28-2FED56D54476}">
  <ds:schemaRefs>
    <ds:schemaRef ds:uri="http://schemas.microsoft.com/office/2006/metadata/properties"/>
    <ds:schemaRef ds:uri="http://schemas.microsoft.com/office/infopath/2007/PartnerControls"/>
    <ds:schemaRef ds:uri="5f1f156e-e570-4f3b-b5f0-01284ee749f4"/>
    <ds:schemaRef ds:uri="52e338a5-5733-4f4e-8703-bb81b696f321"/>
  </ds:schemaRefs>
</ds:datastoreItem>
</file>

<file path=customXml/itemProps3.xml><?xml version="1.0" encoding="utf-8"?>
<ds:datastoreItem xmlns:ds="http://schemas.openxmlformats.org/officeDocument/2006/customXml" ds:itemID="{C7347BF5-0943-41F4-AEAA-74BCD53259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269</TotalTime>
  <Words>400</Words>
  <Application>Microsoft Office PowerPoint</Application>
  <PresentationFormat>Custom</PresentationFormat>
  <Paragraphs>32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Grimm</dc:creator>
  <cp:lastModifiedBy>Julianna Beard</cp:lastModifiedBy>
  <cp:revision>21</cp:revision>
  <dcterms:created xsi:type="dcterms:W3CDTF">2023-12-07T17:29:14Z</dcterms:created>
  <dcterms:modified xsi:type="dcterms:W3CDTF">2025-06-05T22:09:19Z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0x01010057A29E0A1828DA44AFAE8A700A069447</vt:lpwstr>
  </property>
  <property fmtid="{D5CDD505-2E9C-101B-9397-08002B2CF9AE}" pid="3" name="MediaServiceImageTags">
    <vt:lpwstr/>
  </property>
</Properties>
</file>