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63" r:id="rId5"/>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8940"/>
    <a:srgbClr val="9D9B94"/>
    <a:srgbClr val="5A5752"/>
    <a:srgbClr val="8C8882"/>
    <a:srgbClr val="756F69"/>
    <a:srgbClr val="9E9A94"/>
    <a:srgbClr val="CA7C88"/>
    <a:srgbClr val="9852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4C0735-71BF-FAC6-1C44-BCDB516FFA9D}" v="8" dt="2025-06-30T21:01:44.9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1"/>
    <p:restoredTop sz="97871"/>
  </p:normalViewPr>
  <p:slideViewPr>
    <p:cSldViewPr snapToGrid="0" snapToObjects="1">
      <p:cViewPr>
        <p:scale>
          <a:sx n="160" d="100"/>
          <a:sy n="160" d="100"/>
        </p:scale>
        <p:origin x="780" y="-21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71" d="100"/>
          <a:sy n="171" d="100"/>
        </p:scale>
        <p:origin x="1944"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40EB74-F60E-3142-B9B2-C7944897E476}" type="datetimeFigureOut">
              <a:rPr lang="en-US" smtClean="0"/>
              <a:t>6/30/2025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3B6E1-3890-8846-B6AE-2110168CDBE0}" type="slidenum">
              <a:rPr lang="en-US" smtClean="0"/>
              <a:t>‹#›</a:t>
            </a:fld>
            <a:endParaRPr lang="en-US"/>
          </a:p>
        </p:txBody>
      </p:sp>
    </p:spTree>
    <p:extLst>
      <p:ext uri="{BB962C8B-B14F-4D97-AF65-F5344CB8AC3E}">
        <p14:creationId xmlns:p14="http://schemas.microsoft.com/office/powerpoint/2010/main" val="1490656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93B6E1-3890-8846-B6AE-2110168CDBE0}" type="slidenum">
              <a:rPr lang="en-US" smtClean="0"/>
              <a:t>1</a:t>
            </a:fld>
            <a:endParaRPr lang="en-US"/>
          </a:p>
        </p:txBody>
      </p:sp>
    </p:spTree>
    <p:extLst>
      <p:ext uri="{BB962C8B-B14F-4D97-AF65-F5344CB8AC3E}">
        <p14:creationId xmlns:p14="http://schemas.microsoft.com/office/powerpoint/2010/main" val="139619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ch Sheet Templat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6C4366BC-431D-1396-B259-B3394E325E7C}"/>
              </a:ext>
            </a:extLst>
          </p:cNvPr>
          <p:cNvSpPr>
            <a:spLocks noGrp="1"/>
          </p:cNvSpPr>
          <p:nvPr>
            <p:ph type="pic" sz="quarter" idx="10" hasCustomPrompt="1"/>
          </p:nvPr>
        </p:nvSpPr>
        <p:spPr>
          <a:xfrm>
            <a:off x="622300" y="2781300"/>
            <a:ext cx="1945800" cy="5915025"/>
          </a:xfrm>
          <a:prstGeom prst="rect">
            <a:avLst/>
          </a:prstGeom>
        </p:spPr>
        <p:txBody>
          <a:bodyPr anchor="ctr" anchorCtr="1"/>
          <a:lstStyle>
            <a:lvl1pPr marL="0" indent="0" algn="ctr">
              <a:buNone/>
              <a:defRPr sz="1600">
                <a:solidFill>
                  <a:schemeClr val="bg1">
                    <a:lumMod val="50000"/>
                  </a:schemeClr>
                </a:solidFill>
                <a:latin typeface="Perpetua" panose="02020502060401020303" pitchFamily="18" charset="77"/>
              </a:defRPr>
            </a:lvl1pPr>
          </a:lstStyle>
          <a:p>
            <a:r>
              <a:rPr lang="en-US" dirty="0"/>
              <a:t>Bottle Shot</a:t>
            </a:r>
          </a:p>
        </p:txBody>
      </p:sp>
      <p:pic>
        <p:nvPicPr>
          <p:cNvPr id="7" name="Picture 6">
            <a:extLst>
              <a:ext uri="{FF2B5EF4-FFF2-40B4-BE49-F238E27FC236}">
                <a16:creationId xmlns:a16="http://schemas.microsoft.com/office/drawing/2014/main" id="{9BD56A5D-D54E-C921-BE4D-FB0C4A36378D}"/>
              </a:ext>
            </a:extLst>
          </p:cNvPr>
          <p:cNvPicPr>
            <a:picLocks noChangeAspect="1"/>
          </p:cNvPicPr>
          <p:nvPr userDrawn="1"/>
        </p:nvPicPr>
        <p:blipFill>
          <a:blip r:embed="rId2"/>
          <a:stretch>
            <a:fillRect/>
          </a:stretch>
        </p:blipFill>
        <p:spPr>
          <a:xfrm>
            <a:off x="2895600" y="388398"/>
            <a:ext cx="1981200" cy="825500"/>
          </a:xfrm>
          <a:prstGeom prst="rect">
            <a:avLst/>
          </a:prstGeom>
        </p:spPr>
      </p:pic>
      <p:cxnSp>
        <p:nvCxnSpPr>
          <p:cNvPr id="11" name="Straight Connector 10">
            <a:extLst>
              <a:ext uri="{FF2B5EF4-FFF2-40B4-BE49-F238E27FC236}">
                <a16:creationId xmlns:a16="http://schemas.microsoft.com/office/drawing/2014/main" id="{DECBB744-69E4-1250-DC39-BDBCD37BD14D}"/>
              </a:ext>
            </a:extLst>
          </p:cNvPr>
          <p:cNvCxnSpPr/>
          <p:nvPr userDrawn="1"/>
        </p:nvCxnSpPr>
        <p:spPr>
          <a:xfrm>
            <a:off x="5795783" y="2901329"/>
            <a:ext cx="0" cy="5795784"/>
          </a:xfrm>
          <a:prstGeom prst="line">
            <a:avLst/>
          </a:prstGeom>
          <a:ln>
            <a:solidFill>
              <a:srgbClr val="5A5752"/>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165A69D-2EA2-8179-A0DC-6614502985E2}"/>
              </a:ext>
            </a:extLst>
          </p:cNvPr>
          <p:cNvSpPr txBox="1"/>
          <p:nvPr/>
        </p:nvSpPr>
        <p:spPr>
          <a:xfrm>
            <a:off x="3145722" y="9021797"/>
            <a:ext cx="1487103" cy="230832"/>
          </a:xfrm>
          <a:prstGeom prst="rect">
            <a:avLst/>
          </a:prstGeom>
          <a:noFill/>
        </p:spPr>
        <p:txBody>
          <a:bodyPr wrap="square" rtlCol="0">
            <a:spAutoFit/>
          </a:bodyPr>
          <a:lstStyle/>
          <a:p>
            <a:pPr algn="ctr"/>
            <a:r>
              <a:rPr lang="en-US" sz="900" spc="100" dirty="0">
                <a:solidFill>
                  <a:srgbClr val="5A5752"/>
                </a:solidFill>
                <a:latin typeface="Perpetua" panose="02020502060401020303" pitchFamily="18" charset="77"/>
              </a:rPr>
              <a:t>BRAVIUM.COM</a:t>
            </a:r>
          </a:p>
        </p:txBody>
      </p:sp>
      <p:sp>
        <p:nvSpPr>
          <p:cNvPr id="22" name="TextBox 21">
            <a:extLst>
              <a:ext uri="{FF2B5EF4-FFF2-40B4-BE49-F238E27FC236}">
                <a16:creationId xmlns:a16="http://schemas.microsoft.com/office/drawing/2014/main" id="{2CCE20FA-DA88-58D7-FFA5-06DD9DB1E06E}"/>
              </a:ext>
            </a:extLst>
          </p:cNvPr>
          <p:cNvSpPr txBox="1"/>
          <p:nvPr userDrawn="1"/>
        </p:nvSpPr>
        <p:spPr>
          <a:xfrm>
            <a:off x="1955379" y="9275147"/>
            <a:ext cx="3887042" cy="446276"/>
          </a:xfrm>
          <a:prstGeom prst="rect">
            <a:avLst/>
          </a:prstGeom>
          <a:noFill/>
        </p:spPr>
        <p:txBody>
          <a:bodyPr wrap="square">
            <a:spAutoFit/>
          </a:bodyPr>
          <a:lstStyle/>
          <a:p>
            <a:pPr algn="ctr">
              <a:spcBef>
                <a:spcPts val="0"/>
              </a:spcBef>
            </a:pPr>
            <a:r>
              <a:rPr lang="en-US" sz="1400" spc="40" baseline="0" dirty="0" err="1">
                <a:solidFill>
                  <a:srgbClr val="5A5752"/>
                </a:solidFill>
                <a:latin typeface="Perpetua" panose="02020502060401020303" pitchFamily="18" charset="77"/>
              </a:rPr>
              <a:t>Bravium</a:t>
            </a:r>
            <a:endParaRPr lang="en-US" sz="1400" spc="40" baseline="0" dirty="0">
              <a:solidFill>
                <a:srgbClr val="5A5752"/>
              </a:solidFill>
              <a:latin typeface="Perpetua" panose="02020502060401020303" pitchFamily="18" charset="77"/>
            </a:endParaRPr>
          </a:p>
          <a:p>
            <a:pPr algn="ctr">
              <a:spcBef>
                <a:spcPts val="0"/>
              </a:spcBef>
            </a:pPr>
            <a:r>
              <a:rPr lang="en-US" sz="900" spc="0" baseline="0" dirty="0">
                <a:solidFill>
                  <a:srgbClr val="5A5752"/>
                </a:solidFill>
                <a:latin typeface="Perpetua" panose="02020502060401020303" pitchFamily="18" charset="77"/>
              </a:rPr>
              <a:t>Linguistic origin: Latin / Meaning: prize, reward, gift</a:t>
            </a:r>
          </a:p>
        </p:txBody>
      </p:sp>
    </p:spTree>
    <p:extLst>
      <p:ext uri="{BB962C8B-B14F-4D97-AF65-F5344CB8AC3E}">
        <p14:creationId xmlns:p14="http://schemas.microsoft.com/office/powerpoint/2010/main" val="2609580588"/>
      </p:ext>
    </p:extLst>
  </p:cSld>
  <p:clrMapOvr>
    <a:masterClrMapping/>
  </p:clrMapOvr>
  <p:extLst>
    <p:ext uri="{DCECCB84-F9BA-43D5-87BE-67443E8EF086}">
      <p15:sldGuideLst xmlns:p15="http://schemas.microsoft.com/office/powerpoint/2012/main">
        <p15:guide id="1" orient="horz" pos="5472" userDrawn="1">
          <p15:clr>
            <a:srgbClr val="FBAE40"/>
          </p15:clr>
        </p15:guide>
        <p15:guide id="2" pos="3600" userDrawn="1">
          <p15:clr>
            <a:srgbClr val="FBAE40"/>
          </p15:clr>
        </p15:guide>
        <p15:guide id="3" pos="1800" userDrawn="1">
          <p15:clr>
            <a:srgbClr val="FBAE40"/>
          </p15:clr>
        </p15:guide>
        <p15:guide id="4" orient="horz" pos="1752" userDrawn="1">
          <p15:clr>
            <a:srgbClr val="FBAE40"/>
          </p15:clr>
        </p15:guide>
        <p15:guide id="5" orient="horz" pos="5832" userDrawn="1">
          <p15:clr>
            <a:srgbClr val="FBAE40"/>
          </p15:clr>
        </p15:guide>
        <p15:guide id="6" pos="3648" userDrawn="1">
          <p15:clr>
            <a:srgbClr val="FBAE40"/>
          </p15:clr>
        </p15:guide>
        <p15:guide id="7" pos="3768" userDrawn="1">
          <p15:clr>
            <a:srgbClr val="FBAE40"/>
          </p15:clr>
        </p15:guide>
        <p15:guide id="8" pos="1008" userDrawn="1">
          <p15:clr>
            <a:srgbClr val="FBAE40"/>
          </p15:clr>
        </p15:guide>
        <p15:guide id="9" orient="horz" pos="10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ley Tech Sheet Templa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B0B391-719A-1251-221A-710335A89455}"/>
              </a:ext>
            </a:extLst>
          </p:cNvPr>
          <p:cNvPicPr>
            <a:picLocks noChangeAspect="1"/>
          </p:cNvPicPr>
          <p:nvPr userDrawn="1"/>
        </p:nvPicPr>
        <p:blipFill>
          <a:blip r:embed="rId2"/>
          <a:stretch>
            <a:fillRect/>
          </a:stretch>
        </p:blipFill>
        <p:spPr>
          <a:xfrm>
            <a:off x="1827227" y="8764583"/>
            <a:ext cx="4191000" cy="863600"/>
          </a:xfrm>
          <a:prstGeom prst="rect">
            <a:avLst/>
          </a:prstGeom>
        </p:spPr>
      </p:pic>
      <p:sp>
        <p:nvSpPr>
          <p:cNvPr id="26" name="Picture Placeholder 25">
            <a:extLst>
              <a:ext uri="{FF2B5EF4-FFF2-40B4-BE49-F238E27FC236}">
                <a16:creationId xmlns:a16="http://schemas.microsoft.com/office/drawing/2014/main" id="{6C4366BC-431D-1396-B259-B3394E325E7C}"/>
              </a:ext>
            </a:extLst>
          </p:cNvPr>
          <p:cNvSpPr>
            <a:spLocks noGrp="1"/>
          </p:cNvSpPr>
          <p:nvPr>
            <p:ph type="pic" sz="quarter" idx="10" hasCustomPrompt="1"/>
          </p:nvPr>
        </p:nvSpPr>
        <p:spPr>
          <a:xfrm>
            <a:off x="622300" y="2781300"/>
            <a:ext cx="1945800" cy="5915025"/>
          </a:xfrm>
          <a:prstGeom prst="rect">
            <a:avLst/>
          </a:prstGeom>
        </p:spPr>
        <p:txBody>
          <a:bodyPr anchor="ctr" anchorCtr="1"/>
          <a:lstStyle>
            <a:lvl1pPr marL="0" indent="0" algn="ctr">
              <a:buNone/>
              <a:defRPr sz="1600">
                <a:solidFill>
                  <a:schemeClr val="bg1">
                    <a:lumMod val="50000"/>
                  </a:schemeClr>
                </a:solidFill>
                <a:latin typeface="Perpetua" panose="02020502060401020303" pitchFamily="18" charset="77"/>
              </a:defRPr>
            </a:lvl1pPr>
          </a:lstStyle>
          <a:p>
            <a:r>
              <a:rPr lang="en-US" dirty="0"/>
              <a:t>Bottle Shot</a:t>
            </a:r>
          </a:p>
        </p:txBody>
      </p:sp>
      <p:pic>
        <p:nvPicPr>
          <p:cNvPr id="7" name="Picture 6">
            <a:extLst>
              <a:ext uri="{FF2B5EF4-FFF2-40B4-BE49-F238E27FC236}">
                <a16:creationId xmlns:a16="http://schemas.microsoft.com/office/drawing/2014/main" id="{9BD56A5D-D54E-C921-BE4D-FB0C4A36378D}"/>
              </a:ext>
            </a:extLst>
          </p:cNvPr>
          <p:cNvPicPr>
            <a:picLocks noChangeAspect="1"/>
          </p:cNvPicPr>
          <p:nvPr userDrawn="1"/>
        </p:nvPicPr>
        <p:blipFill>
          <a:blip r:embed="rId3"/>
          <a:stretch>
            <a:fillRect/>
          </a:stretch>
        </p:blipFill>
        <p:spPr>
          <a:xfrm>
            <a:off x="2895600" y="388398"/>
            <a:ext cx="1981200" cy="825500"/>
          </a:xfrm>
          <a:prstGeom prst="rect">
            <a:avLst/>
          </a:prstGeom>
        </p:spPr>
      </p:pic>
      <p:cxnSp>
        <p:nvCxnSpPr>
          <p:cNvPr id="11" name="Straight Connector 10">
            <a:extLst>
              <a:ext uri="{FF2B5EF4-FFF2-40B4-BE49-F238E27FC236}">
                <a16:creationId xmlns:a16="http://schemas.microsoft.com/office/drawing/2014/main" id="{DECBB744-69E4-1250-DC39-BDBCD37BD14D}"/>
              </a:ext>
            </a:extLst>
          </p:cNvPr>
          <p:cNvCxnSpPr/>
          <p:nvPr userDrawn="1"/>
        </p:nvCxnSpPr>
        <p:spPr>
          <a:xfrm>
            <a:off x="5795783" y="2901329"/>
            <a:ext cx="0" cy="5795784"/>
          </a:xfrm>
          <a:prstGeom prst="line">
            <a:avLst/>
          </a:prstGeom>
          <a:ln>
            <a:solidFill>
              <a:srgbClr val="5A5752"/>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165A69D-2EA2-8179-A0DC-6614502985E2}"/>
              </a:ext>
            </a:extLst>
          </p:cNvPr>
          <p:cNvSpPr txBox="1"/>
          <p:nvPr/>
        </p:nvSpPr>
        <p:spPr>
          <a:xfrm>
            <a:off x="3145722" y="9021797"/>
            <a:ext cx="1487103" cy="230832"/>
          </a:xfrm>
          <a:prstGeom prst="rect">
            <a:avLst/>
          </a:prstGeom>
          <a:noFill/>
        </p:spPr>
        <p:txBody>
          <a:bodyPr wrap="square" rtlCol="0">
            <a:spAutoFit/>
          </a:bodyPr>
          <a:lstStyle/>
          <a:p>
            <a:pPr algn="ctr"/>
            <a:r>
              <a:rPr lang="en-US" sz="900" spc="100" dirty="0">
                <a:solidFill>
                  <a:srgbClr val="5A5752"/>
                </a:solidFill>
                <a:latin typeface="Perpetua" panose="02020502060401020303" pitchFamily="18" charset="77"/>
              </a:rPr>
              <a:t>BRAVIUM.COM</a:t>
            </a:r>
          </a:p>
        </p:txBody>
      </p:sp>
      <p:cxnSp>
        <p:nvCxnSpPr>
          <p:cNvPr id="16" name="Straight Connector 15">
            <a:extLst>
              <a:ext uri="{FF2B5EF4-FFF2-40B4-BE49-F238E27FC236}">
                <a16:creationId xmlns:a16="http://schemas.microsoft.com/office/drawing/2014/main" id="{DF8FC847-5020-D9CE-B523-A6FFA7FD03FA}"/>
              </a:ext>
            </a:extLst>
          </p:cNvPr>
          <p:cNvCxnSpPr/>
          <p:nvPr userDrawn="1"/>
        </p:nvCxnSpPr>
        <p:spPr>
          <a:xfrm>
            <a:off x="701269" y="9233377"/>
            <a:ext cx="6407675" cy="0"/>
          </a:xfrm>
          <a:prstGeom prst="line">
            <a:avLst/>
          </a:prstGeom>
          <a:ln>
            <a:solidFill>
              <a:srgbClr val="98525F"/>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2CCE20FA-DA88-58D7-FFA5-06DD9DB1E06E}"/>
              </a:ext>
            </a:extLst>
          </p:cNvPr>
          <p:cNvSpPr txBox="1"/>
          <p:nvPr userDrawn="1"/>
        </p:nvSpPr>
        <p:spPr>
          <a:xfrm>
            <a:off x="1955379" y="9275147"/>
            <a:ext cx="3887042" cy="446276"/>
          </a:xfrm>
          <a:prstGeom prst="rect">
            <a:avLst/>
          </a:prstGeom>
          <a:noFill/>
        </p:spPr>
        <p:txBody>
          <a:bodyPr wrap="square">
            <a:spAutoFit/>
          </a:bodyPr>
          <a:lstStyle/>
          <a:p>
            <a:pPr algn="ctr">
              <a:spcBef>
                <a:spcPts val="0"/>
              </a:spcBef>
            </a:pPr>
            <a:r>
              <a:rPr lang="en-US" sz="1400" spc="40" baseline="0" dirty="0" err="1">
                <a:solidFill>
                  <a:srgbClr val="5A5752"/>
                </a:solidFill>
                <a:latin typeface="Perpetua" panose="02020502060401020303" pitchFamily="18" charset="77"/>
              </a:rPr>
              <a:t>Bravium</a:t>
            </a:r>
            <a:endParaRPr lang="en-US" sz="1400" spc="40" baseline="0" dirty="0">
              <a:solidFill>
                <a:srgbClr val="5A5752"/>
              </a:solidFill>
              <a:latin typeface="Perpetua" panose="02020502060401020303" pitchFamily="18" charset="77"/>
            </a:endParaRPr>
          </a:p>
          <a:p>
            <a:pPr algn="ctr">
              <a:spcBef>
                <a:spcPts val="0"/>
              </a:spcBef>
            </a:pPr>
            <a:r>
              <a:rPr lang="en-US" sz="900" spc="0" baseline="0" dirty="0">
                <a:solidFill>
                  <a:srgbClr val="5A5752"/>
                </a:solidFill>
                <a:latin typeface="Perpetua" panose="02020502060401020303" pitchFamily="18" charset="77"/>
              </a:rPr>
              <a:t>Linguistic origin: Latin / Meaning: prize, reward, gift</a:t>
            </a:r>
          </a:p>
        </p:txBody>
      </p:sp>
      <p:pic>
        <p:nvPicPr>
          <p:cNvPr id="3" name="Picture 2">
            <a:extLst>
              <a:ext uri="{FF2B5EF4-FFF2-40B4-BE49-F238E27FC236}">
                <a16:creationId xmlns:a16="http://schemas.microsoft.com/office/drawing/2014/main" id="{5F5E2A04-69E5-F12C-D094-F940E9AF9758}"/>
              </a:ext>
            </a:extLst>
          </p:cNvPr>
          <p:cNvPicPr>
            <a:picLocks noChangeAspect="1"/>
          </p:cNvPicPr>
          <p:nvPr userDrawn="1"/>
        </p:nvPicPr>
        <p:blipFill>
          <a:blip r:embed="rId4"/>
          <a:stretch>
            <a:fillRect/>
          </a:stretch>
        </p:blipFill>
        <p:spPr>
          <a:xfrm>
            <a:off x="3027377" y="1517383"/>
            <a:ext cx="1790700" cy="368300"/>
          </a:xfrm>
          <a:prstGeom prst="rect">
            <a:avLst/>
          </a:prstGeom>
        </p:spPr>
      </p:pic>
    </p:spTree>
    <p:extLst>
      <p:ext uri="{BB962C8B-B14F-4D97-AF65-F5344CB8AC3E}">
        <p14:creationId xmlns:p14="http://schemas.microsoft.com/office/powerpoint/2010/main" val="4101062844"/>
      </p:ext>
    </p:extLst>
  </p:cSld>
  <p:clrMapOvr>
    <a:masterClrMapping/>
  </p:clrMapOvr>
  <p:extLst>
    <p:ext uri="{DCECCB84-F9BA-43D5-87BE-67443E8EF086}">
      <p15:sldGuideLst xmlns:p15="http://schemas.microsoft.com/office/powerpoint/2012/main">
        <p15:guide id="1" orient="horz" pos="5472" userDrawn="1">
          <p15:clr>
            <a:srgbClr val="FBAE40"/>
          </p15:clr>
        </p15:guide>
        <p15:guide id="2" pos="3600" userDrawn="1">
          <p15:clr>
            <a:srgbClr val="FBAE40"/>
          </p15:clr>
        </p15:guide>
        <p15:guide id="3" pos="1800" userDrawn="1">
          <p15:clr>
            <a:srgbClr val="FBAE40"/>
          </p15:clr>
        </p15:guide>
        <p15:guide id="4" orient="horz" pos="1752" userDrawn="1">
          <p15:clr>
            <a:srgbClr val="FBAE40"/>
          </p15:clr>
        </p15:guide>
        <p15:guide id="5" orient="horz" pos="5832" userDrawn="1">
          <p15:clr>
            <a:srgbClr val="FBAE40"/>
          </p15:clr>
        </p15:guide>
        <p15:guide id="6" pos="3648" userDrawn="1">
          <p15:clr>
            <a:srgbClr val="FBAE40"/>
          </p15:clr>
        </p15:guide>
        <p15:guide id="7" pos="3768" userDrawn="1">
          <p15:clr>
            <a:srgbClr val="FBAE40"/>
          </p15:clr>
        </p15:guide>
        <p15:guide id="8" pos="1008" userDrawn="1">
          <p15:clr>
            <a:srgbClr val="FBAE40"/>
          </p15:clr>
        </p15:guide>
        <p15:guide id="9" orient="horz" pos="10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gnal Ridge Tech Sheet Template">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B4AF06E-759E-E92B-50AD-D2D6B5FEDD47}"/>
              </a:ext>
            </a:extLst>
          </p:cNvPr>
          <p:cNvGrpSpPr/>
          <p:nvPr userDrawn="1"/>
        </p:nvGrpSpPr>
        <p:grpSpPr>
          <a:xfrm>
            <a:off x="0" y="7881344"/>
            <a:ext cx="7772400" cy="2489200"/>
            <a:chOff x="0" y="848246"/>
            <a:chExt cx="7772400" cy="2489200"/>
          </a:xfrm>
        </p:grpSpPr>
        <p:pic>
          <p:nvPicPr>
            <p:cNvPr id="15" name="Picture 14">
              <a:extLst>
                <a:ext uri="{FF2B5EF4-FFF2-40B4-BE49-F238E27FC236}">
                  <a16:creationId xmlns:a16="http://schemas.microsoft.com/office/drawing/2014/main" id="{8D888EBF-604C-5C0D-3930-592337E7D313}"/>
                </a:ext>
              </a:extLst>
            </p:cNvPr>
            <p:cNvPicPr>
              <a:picLocks noChangeAspect="1"/>
            </p:cNvPicPr>
            <p:nvPr/>
          </p:nvPicPr>
          <p:blipFill>
            <a:blip r:embed="rId2"/>
            <a:stretch>
              <a:fillRect/>
            </a:stretch>
          </p:blipFill>
          <p:spPr>
            <a:xfrm>
              <a:off x="0" y="848246"/>
              <a:ext cx="7772400" cy="2489200"/>
            </a:xfrm>
            <a:prstGeom prst="rect">
              <a:avLst/>
            </a:prstGeom>
          </p:spPr>
        </p:pic>
        <p:cxnSp>
          <p:nvCxnSpPr>
            <p:cNvPr id="16" name="Straight Connector 15">
              <a:extLst>
                <a:ext uri="{FF2B5EF4-FFF2-40B4-BE49-F238E27FC236}">
                  <a16:creationId xmlns:a16="http://schemas.microsoft.com/office/drawing/2014/main" id="{2DB7D1CB-B8B1-D21B-B56B-8F449A099023}"/>
                </a:ext>
              </a:extLst>
            </p:cNvPr>
            <p:cNvCxnSpPr/>
            <p:nvPr/>
          </p:nvCxnSpPr>
          <p:spPr>
            <a:xfrm>
              <a:off x="682363" y="2199531"/>
              <a:ext cx="6407675" cy="0"/>
            </a:xfrm>
            <a:prstGeom prst="line">
              <a:avLst/>
            </a:prstGeom>
            <a:ln>
              <a:solidFill>
                <a:srgbClr val="98525F"/>
              </a:solidFill>
            </a:ln>
          </p:spPr>
          <p:style>
            <a:lnRef idx="1">
              <a:schemeClr val="accent1"/>
            </a:lnRef>
            <a:fillRef idx="0">
              <a:schemeClr val="accent1"/>
            </a:fillRef>
            <a:effectRef idx="0">
              <a:schemeClr val="accent1"/>
            </a:effectRef>
            <a:fontRef idx="minor">
              <a:schemeClr val="tx1"/>
            </a:fontRef>
          </p:style>
        </p:cxnSp>
      </p:grpSp>
      <p:sp>
        <p:nvSpPr>
          <p:cNvPr id="2" name="Picture Placeholder 25">
            <a:extLst>
              <a:ext uri="{FF2B5EF4-FFF2-40B4-BE49-F238E27FC236}">
                <a16:creationId xmlns:a16="http://schemas.microsoft.com/office/drawing/2014/main" id="{12800188-632E-E784-9493-8BF2A32FA6D7}"/>
              </a:ext>
            </a:extLst>
          </p:cNvPr>
          <p:cNvSpPr>
            <a:spLocks noGrp="1"/>
          </p:cNvSpPr>
          <p:nvPr>
            <p:ph type="pic" sz="quarter" idx="10" hasCustomPrompt="1"/>
          </p:nvPr>
        </p:nvSpPr>
        <p:spPr>
          <a:xfrm>
            <a:off x="622300" y="2781300"/>
            <a:ext cx="1945800" cy="5915025"/>
          </a:xfrm>
          <a:prstGeom prst="rect">
            <a:avLst/>
          </a:prstGeom>
        </p:spPr>
        <p:txBody>
          <a:bodyPr anchor="ctr" anchorCtr="1"/>
          <a:lstStyle>
            <a:lvl1pPr marL="0" indent="0" algn="ctr">
              <a:buNone/>
              <a:defRPr sz="1600">
                <a:solidFill>
                  <a:schemeClr val="bg1">
                    <a:lumMod val="50000"/>
                  </a:schemeClr>
                </a:solidFill>
                <a:latin typeface="Perpetua" panose="02020502060401020303" pitchFamily="18" charset="77"/>
              </a:defRPr>
            </a:lvl1pPr>
          </a:lstStyle>
          <a:p>
            <a:r>
              <a:rPr lang="en-US" dirty="0"/>
              <a:t>Bottle Shot</a:t>
            </a:r>
          </a:p>
        </p:txBody>
      </p:sp>
      <p:pic>
        <p:nvPicPr>
          <p:cNvPr id="3" name="Picture 2">
            <a:extLst>
              <a:ext uri="{FF2B5EF4-FFF2-40B4-BE49-F238E27FC236}">
                <a16:creationId xmlns:a16="http://schemas.microsoft.com/office/drawing/2014/main" id="{8A3E5CC9-4E90-1A9B-0E39-0E105A9F5513}"/>
              </a:ext>
            </a:extLst>
          </p:cNvPr>
          <p:cNvPicPr>
            <a:picLocks noChangeAspect="1"/>
          </p:cNvPicPr>
          <p:nvPr userDrawn="1"/>
        </p:nvPicPr>
        <p:blipFill>
          <a:blip r:embed="rId3"/>
          <a:stretch>
            <a:fillRect/>
          </a:stretch>
        </p:blipFill>
        <p:spPr>
          <a:xfrm>
            <a:off x="2895600" y="388398"/>
            <a:ext cx="1981200" cy="825500"/>
          </a:xfrm>
          <a:prstGeom prst="rect">
            <a:avLst/>
          </a:prstGeom>
        </p:spPr>
      </p:pic>
      <p:cxnSp>
        <p:nvCxnSpPr>
          <p:cNvPr id="5" name="Straight Connector 4">
            <a:extLst>
              <a:ext uri="{FF2B5EF4-FFF2-40B4-BE49-F238E27FC236}">
                <a16:creationId xmlns:a16="http://schemas.microsoft.com/office/drawing/2014/main" id="{D0B590DD-E626-A908-4FD1-9EE14B8BAC78}"/>
              </a:ext>
            </a:extLst>
          </p:cNvPr>
          <p:cNvCxnSpPr/>
          <p:nvPr userDrawn="1"/>
        </p:nvCxnSpPr>
        <p:spPr>
          <a:xfrm>
            <a:off x="5795783" y="2901329"/>
            <a:ext cx="0" cy="5795784"/>
          </a:xfrm>
          <a:prstGeom prst="line">
            <a:avLst/>
          </a:prstGeom>
          <a:ln>
            <a:solidFill>
              <a:srgbClr val="5A575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7806D49-9FB0-8425-7943-3838AFDEAF89}"/>
              </a:ext>
            </a:extLst>
          </p:cNvPr>
          <p:cNvSpPr txBox="1"/>
          <p:nvPr userDrawn="1"/>
        </p:nvSpPr>
        <p:spPr>
          <a:xfrm>
            <a:off x="3145722" y="9021797"/>
            <a:ext cx="1487103" cy="230832"/>
          </a:xfrm>
          <a:prstGeom prst="rect">
            <a:avLst/>
          </a:prstGeom>
          <a:noFill/>
        </p:spPr>
        <p:txBody>
          <a:bodyPr wrap="square" rtlCol="0">
            <a:spAutoFit/>
          </a:bodyPr>
          <a:lstStyle/>
          <a:p>
            <a:pPr algn="ctr"/>
            <a:r>
              <a:rPr lang="en-US" sz="900" spc="100" dirty="0">
                <a:solidFill>
                  <a:srgbClr val="5A5752"/>
                </a:solidFill>
                <a:latin typeface="Perpetua" panose="02020502060401020303" pitchFamily="18" charset="77"/>
              </a:rPr>
              <a:t>BRAVIUM.COM</a:t>
            </a:r>
          </a:p>
        </p:txBody>
      </p:sp>
      <p:cxnSp>
        <p:nvCxnSpPr>
          <p:cNvPr id="8" name="Straight Connector 7">
            <a:extLst>
              <a:ext uri="{FF2B5EF4-FFF2-40B4-BE49-F238E27FC236}">
                <a16:creationId xmlns:a16="http://schemas.microsoft.com/office/drawing/2014/main" id="{49F7E0C3-6F69-4879-678A-F23A8AB2462A}"/>
              </a:ext>
            </a:extLst>
          </p:cNvPr>
          <p:cNvCxnSpPr/>
          <p:nvPr userDrawn="1"/>
        </p:nvCxnSpPr>
        <p:spPr>
          <a:xfrm>
            <a:off x="701269" y="9233377"/>
            <a:ext cx="6407675" cy="0"/>
          </a:xfrm>
          <a:prstGeom prst="line">
            <a:avLst/>
          </a:prstGeom>
          <a:ln>
            <a:solidFill>
              <a:srgbClr val="98525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1D76C33-5D20-8723-B6D8-CBE8C8DDB4F5}"/>
              </a:ext>
            </a:extLst>
          </p:cNvPr>
          <p:cNvSpPr txBox="1"/>
          <p:nvPr userDrawn="1"/>
        </p:nvSpPr>
        <p:spPr>
          <a:xfrm>
            <a:off x="1955379" y="9275147"/>
            <a:ext cx="3887042" cy="446276"/>
          </a:xfrm>
          <a:prstGeom prst="rect">
            <a:avLst/>
          </a:prstGeom>
          <a:noFill/>
        </p:spPr>
        <p:txBody>
          <a:bodyPr wrap="square">
            <a:spAutoFit/>
          </a:bodyPr>
          <a:lstStyle/>
          <a:p>
            <a:pPr algn="ctr">
              <a:spcBef>
                <a:spcPts val="0"/>
              </a:spcBef>
            </a:pPr>
            <a:r>
              <a:rPr lang="en-US" sz="1400" spc="40" baseline="0" dirty="0" err="1">
                <a:solidFill>
                  <a:srgbClr val="5A5752"/>
                </a:solidFill>
                <a:latin typeface="Perpetua" panose="02020502060401020303" pitchFamily="18" charset="77"/>
              </a:rPr>
              <a:t>Bravium</a:t>
            </a:r>
            <a:endParaRPr lang="en-US" sz="1400" spc="40" baseline="0" dirty="0">
              <a:solidFill>
                <a:srgbClr val="5A5752"/>
              </a:solidFill>
              <a:latin typeface="Perpetua" panose="02020502060401020303" pitchFamily="18" charset="77"/>
            </a:endParaRPr>
          </a:p>
          <a:p>
            <a:pPr algn="ctr">
              <a:spcBef>
                <a:spcPts val="0"/>
              </a:spcBef>
            </a:pPr>
            <a:r>
              <a:rPr lang="en-US" sz="900" spc="0" baseline="0" dirty="0">
                <a:solidFill>
                  <a:srgbClr val="5A5752"/>
                </a:solidFill>
                <a:latin typeface="Perpetua" panose="02020502060401020303" pitchFamily="18" charset="77"/>
              </a:rPr>
              <a:t>Linguistic origin: Latin / Meaning: prize, reward, gift</a:t>
            </a:r>
          </a:p>
        </p:txBody>
      </p:sp>
      <p:pic>
        <p:nvPicPr>
          <p:cNvPr id="18" name="Picture 17">
            <a:extLst>
              <a:ext uri="{FF2B5EF4-FFF2-40B4-BE49-F238E27FC236}">
                <a16:creationId xmlns:a16="http://schemas.microsoft.com/office/drawing/2014/main" id="{26852DA1-302B-43A5-F17B-6FB3E91898C4}"/>
              </a:ext>
            </a:extLst>
          </p:cNvPr>
          <p:cNvPicPr>
            <a:picLocks noChangeAspect="1"/>
          </p:cNvPicPr>
          <p:nvPr userDrawn="1"/>
        </p:nvPicPr>
        <p:blipFill>
          <a:blip r:embed="rId4"/>
          <a:stretch>
            <a:fillRect/>
          </a:stretch>
        </p:blipFill>
        <p:spPr>
          <a:xfrm>
            <a:off x="2413000" y="1187335"/>
            <a:ext cx="2971800" cy="977900"/>
          </a:xfrm>
          <a:prstGeom prst="rect">
            <a:avLst/>
          </a:prstGeom>
        </p:spPr>
      </p:pic>
    </p:spTree>
    <p:extLst>
      <p:ext uri="{BB962C8B-B14F-4D97-AF65-F5344CB8AC3E}">
        <p14:creationId xmlns:p14="http://schemas.microsoft.com/office/powerpoint/2010/main" val="2553282444"/>
      </p:ext>
    </p:extLst>
  </p:cSld>
  <p:clrMapOvr>
    <a:masterClrMapping/>
  </p:clrMapOvr>
  <p:extLst>
    <p:ext uri="{DCECCB84-F9BA-43D5-87BE-67443E8EF086}">
      <p15:sldGuideLst xmlns:p15="http://schemas.microsoft.com/office/powerpoint/2012/main">
        <p15:guide id="1" orient="horz" pos="1752" userDrawn="1">
          <p15:clr>
            <a:srgbClr val="FBAE40"/>
          </p15:clr>
        </p15:guide>
        <p15:guide id="2" pos="1800" userDrawn="1">
          <p15:clr>
            <a:srgbClr val="FBAE40"/>
          </p15:clr>
        </p15:guide>
        <p15:guide id="3" pos="1008" userDrawn="1">
          <p15:clr>
            <a:srgbClr val="FBAE40"/>
          </p15:clr>
        </p15:guide>
        <p15:guide id="4" pos="3648" userDrawn="1">
          <p15:clr>
            <a:srgbClr val="FBAE40"/>
          </p15:clr>
        </p15:guide>
        <p15:guide id="5" pos="3600" userDrawn="1">
          <p15:clr>
            <a:srgbClr val="FBAE40"/>
          </p15:clr>
        </p15:guide>
        <p15:guide id="6" pos="3768" userDrawn="1">
          <p15:clr>
            <a:srgbClr val="FBAE40"/>
          </p15:clr>
        </p15:guide>
        <p15:guide id="7" orient="horz" pos="5472" userDrawn="1">
          <p15:clr>
            <a:srgbClr val="FBAE40"/>
          </p15:clr>
        </p15:guide>
        <p15:guide id="8" orient="horz" pos="10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40121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7285841"/>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9" r:id="rId3"/>
    <p:sldLayoutId id="2147483667"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3C8BEE-8787-B84F-AAE4-AF2709ADBED5}"/>
              </a:ext>
            </a:extLst>
          </p:cNvPr>
          <p:cNvPicPr>
            <a:picLocks noChangeAspect="1"/>
          </p:cNvPicPr>
          <p:nvPr/>
        </p:nvPicPr>
        <p:blipFill>
          <a:blip r:embed="rId3"/>
          <a:stretch>
            <a:fillRect/>
          </a:stretch>
        </p:blipFill>
        <p:spPr>
          <a:xfrm>
            <a:off x="2895600" y="388398"/>
            <a:ext cx="1981200" cy="825500"/>
          </a:xfrm>
          <a:prstGeom prst="rect">
            <a:avLst/>
          </a:prstGeom>
        </p:spPr>
      </p:pic>
      <p:sp>
        <p:nvSpPr>
          <p:cNvPr id="8" name="TextBox 7">
            <a:extLst>
              <a:ext uri="{FF2B5EF4-FFF2-40B4-BE49-F238E27FC236}">
                <a16:creationId xmlns:a16="http://schemas.microsoft.com/office/drawing/2014/main" id="{CC708C04-EE23-8947-BA86-2DF624C790F3}"/>
              </a:ext>
            </a:extLst>
          </p:cNvPr>
          <p:cNvSpPr txBox="1"/>
          <p:nvPr/>
        </p:nvSpPr>
        <p:spPr>
          <a:xfrm>
            <a:off x="2433826" y="1882018"/>
            <a:ext cx="2914301" cy="646331"/>
          </a:xfrm>
          <a:prstGeom prst="rect">
            <a:avLst/>
          </a:prstGeom>
          <a:noFill/>
        </p:spPr>
        <p:txBody>
          <a:bodyPr wrap="square" rtlCol="0">
            <a:spAutoFit/>
          </a:bodyPr>
          <a:lstStyle/>
          <a:p>
            <a:pPr algn="ctr"/>
            <a:r>
              <a:rPr lang="en-US" sz="1200" spc="180" dirty="0">
                <a:solidFill>
                  <a:srgbClr val="BA8940"/>
                </a:solidFill>
                <a:latin typeface="Perpetua" panose="02020502060401020303" pitchFamily="18" charset="77"/>
              </a:rPr>
              <a:t>CHARDONNAY</a:t>
            </a:r>
          </a:p>
          <a:p>
            <a:pPr algn="ctr"/>
            <a:endParaRPr lang="en-US" sz="1200" spc="180" dirty="0">
              <a:solidFill>
                <a:srgbClr val="98525F"/>
              </a:solidFill>
              <a:latin typeface="Perpetua" panose="02020502060401020303" pitchFamily="18" charset="77"/>
            </a:endParaRPr>
          </a:p>
          <a:p>
            <a:pPr algn="ctr"/>
            <a:endParaRPr lang="en-US" sz="1200" spc="180" dirty="0">
              <a:solidFill>
                <a:srgbClr val="98525F"/>
              </a:solidFill>
              <a:latin typeface="Perpetua" panose="02020502060401020303" pitchFamily="18" charset="77"/>
            </a:endParaRPr>
          </a:p>
        </p:txBody>
      </p:sp>
      <p:sp>
        <p:nvSpPr>
          <p:cNvPr id="9" name="TextBox 8">
            <a:extLst>
              <a:ext uri="{FF2B5EF4-FFF2-40B4-BE49-F238E27FC236}">
                <a16:creationId xmlns:a16="http://schemas.microsoft.com/office/drawing/2014/main" id="{990A5E90-7AB6-1743-B72F-DE1289B14E49}"/>
              </a:ext>
            </a:extLst>
          </p:cNvPr>
          <p:cNvSpPr txBox="1"/>
          <p:nvPr/>
        </p:nvSpPr>
        <p:spPr>
          <a:xfrm>
            <a:off x="3619500" y="2182446"/>
            <a:ext cx="558800" cy="276999"/>
          </a:xfrm>
          <a:prstGeom prst="rect">
            <a:avLst/>
          </a:prstGeom>
          <a:noFill/>
        </p:spPr>
        <p:txBody>
          <a:bodyPr wrap="square" lIns="91440" tIns="45720" rIns="91440" bIns="45720" rtlCol="0" anchor="t">
            <a:spAutoFit/>
          </a:bodyPr>
          <a:lstStyle/>
          <a:p>
            <a:pPr algn="ctr"/>
            <a:r>
              <a:rPr lang="en-US" sz="1200" spc="180" dirty="0">
                <a:solidFill>
                  <a:srgbClr val="9E9A94"/>
                </a:solidFill>
                <a:latin typeface="Perpetua"/>
              </a:rPr>
              <a:t>2024</a:t>
            </a:r>
            <a:endParaRPr lang="en-US" sz="1200" spc="180" dirty="0">
              <a:solidFill>
                <a:srgbClr val="9E9A94"/>
              </a:solidFill>
              <a:latin typeface="Perpetua" panose="02020502060401020303" pitchFamily="18" charset="77"/>
            </a:endParaRPr>
          </a:p>
        </p:txBody>
      </p:sp>
      <p:sp>
        <p:nvSpPr>
          <p:cNvPr id="21" name="TextBox 20">
            <a:extLst>
              <a:ext uri="{FF2B5EF4-FFF2-40B4-BE49-F238E27FC236}">
                <a16:creationId xmlns:a16="http://schemas.microsoft.com/office/drawing/2014/main" id="{F26EB149-65B9-0847-A044-7298C3231F39}"/>
              </a:ext>
            </a:extLst>
          </p:cNvPr>
          <p:cNvSpPr txBox="1"/>
          <p:nvPr/>
        </p:nvSpPr>
        <p:spPr>
          <a:xfrm>
            <a:off x="2864467" y="2807212"/>
            <a:ext cx="2841028" cy="6509474"/>
          </a:xfrm>
          <a:prstGeom prst="rect">
            <a:avLst/>
          </a:prstGeom>
          <a:noFill/>
        </p:spPr>
        <p:txBody>
          <a:bodyPr wrap="square" lIns="91440" tIns="45720" rIns="91440" bIns="45720" rtlCol="0" anchor="t">
            <a:spAutoFit/>
          </a:bodyPr>
          <a:lstStyle/>
          <a:p>
            <a:r>
              <a:rPr lang="en-US" sz="1000" spc="100" dirty="0">
                <a:solidFill>
                  <a:srgbClr val="5A5752"/>
                </a:solidFill>
                <a:latin typeface="Perpetua" panose="02020502060401020303" pitchFamily="18" charset="77"/>
              </a:rPr>
              <a:t>VINEYARD INFORMATION:</a:t>
            </a:r>
          </a:p>
          <a:p>
            <a:pPr algn="just"/>
            <a:r>
              <a:rPr lang="en-US" sz="1000" dirty="0" err="1">
                <a:solidFill>
                  <a:srgbClr val="5A5752"/>
                </a:solidFill>
                <a:latin typeface="Perpetua"/>
              </a:rPr>
              <a:t>Plumis</a:t>
            </a:r>
            <a:r>
              <a:rPr lang="en-US" sz="1000" dirty="0">
                <a:solidFill>
                  <a:srgbClr val="5A5752"/>
                </a:solidFill>
                <a:latin typeface="Perpetua"/>
              </a:rPr>
              <a:t> Vineyard is </a:t>
            </a:r>
            <a:r>
              <a:rPr lang="en-US" sz="1000" dirty="0" err="1">
                <a:solidFill>
                  <a:srgbClr val="5A5752"/>
                </a:solidFill>
                <a:latin typeface="Perpetua"/>
              </a:rPr>
              <a:t>Bravium's</a:t>
            </a:r>
            <a:r>
              <a:rPr lang="en-US" sz="1000" dirty="0">
                <a:solidFill>
                  <a:srgbClr val="5A5752"/>
                </a:solidFill>
                <a:latin typeface="Perpetua"/>
              </a:rPr>
              <a:t> estate Chardonnay planting, located on the north side of the Russian River near the small town of Forestville. This low-lying site is regularly blanketed by fog and winds that originate in the nearby Pacific Ocean, which slows ripening and provides balanced acidity in our wines. 90 acres are planted to a wide variety of Chardonnay vines, including selections that originated at Stony Hill Vineyard. Dijon clones make up the balance of the vineyard, with nine distinct blocks planted in 2001 and 2003. The Chardonnay grown in this vineyard reaches its highest potential, thanks to its unique microclimate, soil, and exposure.</a:t>
            </a:r>
            <a:endParaRPr lang="en-US" sz="1000" dirty="0">
              <a:solidFill>
                <a:srgbClr val="5A5752"/>
              </a:solidFill>
              <a:latin typeface="Perpetua" panose="02020502060401020303" pitchFamily="18" charset="77"/>
            </a:endParaRPr>
          </a:p>
          <a:p>
            <a:pPr algn="just"/>
            <a:endParaRPr lang="en-US" sz="1000" spc="100" dirty="0">
              <a:solidFill>
                <a:srgbClr val="5A5752"/>
              </a:solidFill>
              <a:latin typeface="Perpetua" panose="02020502060401020303" pitchFamily="18" charset="77"/>
            </a:endParaRPr>
          </a:p>
          <a:p>
            <a:pPr algn="just"/>
            <a:r>
              <a:rPr lang="en-US" sz="1000" spc="100" dirty="0">
                <a:solidFill>
                  <a:srgbClr val="5A5752"/>
                </a:solidFill>
                <a:latin typeface="Perpetua"/>
              </a:rPr>
              <a:t>2024 GROWING SEASON:</a:t>
            </a:r>
            <a:endParaRPr lang="en-US" sz="1000" dirty="0">
              <a:solidFill>
                <a:srgbClr val="5A5752"/>
              </a:solidFill>
              <a:latin typeface="Perpetua" panose="02020502060401020303" pitchFamily="18" charset="77"/>
            </a:endParaRPr>
          </a:p>
          <a:p>
            <a:pPr algn="just"/>
            <a:r>
              <a:rPr lang="en-US" sz="1000" dirty="0">
                <a:solidFill>
                  <a:srgbClr val="5A5752"/>
                </a:solidFill>
                <a:latin typeface="Perpetua"/>
              </a:rPr>
              <a:t>Favorable, cool conditions at the start of the growing season in Russian River Valley were followed by a smooth and steady growing season that delivered warm days and cool nights. Following the cool early season, Summer warmth greatly accelerated ripening. I am fortunate to grow grapes in such close proximity to the Pacific Ocean and its moderating influence. My Chardonnay grape yields were typical and quality was excellent in 2024, a vintage that will produce beautiful wines.</a:t>
            </a:r>
            <a:endParaRPr lang="en-US" sz="1000" dirty="0">
              <a:solidFill>
                <a:srgbClr val="5A5752"/>
              </a:solidFill>
              <a:latin typeface="Perpetua" panose="02020502060401020303" pitchFamily="18" charset="77"/>
            </a:endParaRPr>
          </a:p>
          <a:p>
            <a:pPr algn="just"/>
            <a:endParaRPr lang="en-US" sz="1000" dirty="0">
              <a:solidFill>
                <a:srgbClr val="5A5752"/>
              </a:solidFill>
              <a:latin typeface="Perpetua"/>
            </a:endParaRPr>
          </a:p>
          <a:p>
            <a:pPr algn="just"/>
            <a:r>
              <a:rPr lang="en-US" sz="1000" spc="100" dirty="0">
                <a:solidFill>
                  <a:srgbClr val="5A5752"/>
                </a:solidFill>
                <a:latin typeface="Perpetua" panose="02020502060401020303" pitchFamily="18" charset="77"/>
              </a:rPr>
              <a:t>WINEMAKER COMMENTS:</a:t>
            </a:r>
          </a:p>
          <a:p>
            <a:pPr algn="just"/>
            <a:r>
              <a:rPr lang="en-US" sz="1000" dirty="0">
                <a:solidFill>
                  <a:srgbClr val="49504A"/>
                </a:solidFill>
                <a:latin typeface="Perpetua"/>
              </a:rPr>
              <a:t>This sumptuous wine perfectly reflects the cool-climate Russian River Valley vineyard where it was grown. Brilliant yellow-gold color, with honey, pear, apple, pineapple, clove, saltwater taffy, damp soil, cinnamon, and white flower aromas, plus a hint of oak spice. The wine opens brightly with lushly textured fruit that transitions from citrus - lemon and lime - to apple, pear, and peach fruit on the broad, full-bodied mid-palate. Invigorating acidity carries the fruit, vanilla, and saline notes on the persistent finish of this delicious Chardonnay.</a:t>
            </a:r>
          </a:p>
          <a:p>
            <a:pPr algn="just"/>
            <a:br>
              <a:rPr lang="en-US" dirty="0"/>
            </a:br>
            <a:endParaRPr lang="en-US" dirty="0"/>
          </a:p>
        </p:txBody>
      </p:sp>
      <p:sp>
        <p:nvSpPr>
          <p:cNvPr id="22" name="TextBox 21">
            <a:extLst>
              <a:ext uri="{FF2B5EF4-FFF2-40B4-BE49-F238E27FC236}">
                <a16:creationId xmlns:a16="http://schemas.microsoft.com/office/drawing/2014/main" id="{C2EE672E-C111-8E46-9720-D209188F5B54}"/>
              </a:ext>
            </a:extLst>
          </p:cNvPr>
          <p:cNvSpPr txBox="1"/>
          <p:nvPr/>
        </p:nvSpPr>
        <p:spPr>
          <a:xfrm>
            <a:off x="5890039" y="2807212"/>
            <a:ext cx="1610797" cy="5478423"/>
          </a:xfrm>
          <a:prstGeom prst="rect">
            <a:avLst/>
          </a:prstGeom>
          <a:noFill/>
        </p:spPr>
        <p:txBody>
          <a:bodyPr wrap="square" lIns="91440" tIns="45720" rIns="91440" bIns="45720" rtlCol="0" anchor="t">
            <a:spAutoFit/>
          </a:bodyPr>
          <a:lstStyle/>
          <a:p>
            <a:r>
              <a:rPr lang="en-US" sz="1000" dirty="0">
                <a:solidFill>
                  <a:srgbClr val="5A5752"/>
                </a:solidFill>
                <a:latin typeface="Perpetua" panose="02020502060401020303" pitchFamily="18" charset="77"/>
              </a:rPr>
              <a:t>VARIETAL: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100% Chardonnay</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CLONES: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4, 76, 95, 96</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APPELLATION: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Russian River Valley  </a:t>
            </a: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HARVEST DATES: </a:t>
            </a:r>
            <a:br>
              <a:rPr lang="en-US" sz="1000" dirty="0">
                <a:latin typeface="Perpetua" panose="02020502060401020303" pitchFamily="18" charset="77"/>
              </a:rPr>
            </a:br>
            <a:r>
              <a:rPr lang="en-US" sz="1000" dirty="0">
                <a:solidFill>
                  <a:srgbClr val="5A5752"/>
                </a:solidFill>
                <a:latin typeface="Perpetua"/>
              </a:rPr>
              <a:t>September 6,7,9,10-13, 2024</a:t>
            </a: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RELEASE DATE: </a:t>
            </a:r>
            <a:br>
              <a:rPr lang="en-US" sz="1000" dirty="0">
                <a:latin typeface="Perpetua" panose="02020502060401020303" pitchFamily="18" charset="77"/>
              </a:rPr>
            </a:br>
            <a:r>
              <a:rPr lang="en-US" sz="1000" dirty="0">
                <a:solidFill>
                  <a:srgbClr val="5A5752"/>
                </a:solidFill>
                <a:latin typeface="Perpetua"/>
              </a:rPr>
              <a:t>August 2025</a:t>
            </a: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ALCOHOL: </a:t>
            </a:r>
            <a:br>
              <a:rPr lang="en-US" sz="1000" dirty="0">
                <a:latin typeface="Perpetua" panose="02020502060401020303" pitchFamily="18" charset="77"/>
              </a:rPr>
            </a:br>
            <a:r>
              <a:rPr lang="en-US" sz="1000" dirty="0">
                <a:solidFill>
                  <a:srgbClr val="5A5752"/>
                </a:solidFill>
                <a:latin typeface="Perpetua"/>
              </a:rPr>
              <a:t>14.2%</a:t>
            </a: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pH: </a:t>
            </a:r>
            <a:br>
              <a:rPr lang="en-US" sz="1000" dirty="0">
                <a:latin typeface="Perpetua" panose="02020502060401020303" pitchFamily="18" charset="77"/>
              </a:rPr>
            </a:br>
            <a:r>
              <a:rPr lang="en-US" sz="1000" dirty="0">
                <a:solidFill>
                  <a:srgbClr val="5A5752"/>
                </a:solidFill>
                <a:latin typeface="Perpetua"/>
              </a:rPr>
              <a:t>3.66</a:t>
            </a:r>
            <a:endParaRPr lang="en-US" sz="1000" dirty="0">
              <a:solidFill>
                <a:srgbClr val="5A5752"/>
              </a:solidFill>
              <a:latin typeface="Perpetua" panose="02020502060401020303" pitchFamily="18" charset="77"/>
            </a:endParaRP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TA: </a:t>
            </a:r>
            <a:br>
              <a:rPr lang="en-US" sz="1000" dirty="0">
                <a:latin typeface="Perpetua" panose="02020502060401020303" pitchFamily="18" charset="77"/>
              </a:rPr>
            </a:br>
            <a:r>
              <a:rPr lang="en-US" sz="1000" dirty="0">
                <a:solidFill>
                  <a:srgbClr val="5A5752"/>
                </a:solidFill>
                <a:latin typeface="Perpetua"/>
              </a:rPr>
              <a:t>4.5 g/L</a:t>
            </a: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AGED: </a:t>
            </a:r>
            <a:br>
              <a:rPr lang="en-US" sz="1000" dirty="0">
                <a:latin typeface="Perpetua" panose="02020502060401020303" pitchFamily="18" charset="77"/>
              </a:rPr>
            </a:br>
            <a:r>
              <a:rPr lang="en-US" sz="1000" dirty="0">
                <a:solidFill>
                  <a:srgbClr val="5A5752"/>
                </a:solidFill>
                <a:latin typeface="Perpetua"/>
              </a:rPr>
              <a:t>9 months in French and Hungarian oak [17% New]</a:t>
            </a: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COOPERAGES: </a:t>
            </a:r>
            <a:br>
              <a:rPr lang="en-US" sz="1000" dirty="0">
                <a:latin typeface="Perpetua" panose="02020502060401020303" pitchFamily="18" charset="77"/>
              </a:rPr>
            </a:br>
            <a:r>
              <a:rPr lang="en-US" sz="1000" dirty="0">
                <a:solidFill>
                  <a:srgbClr val="5A5752"/>
                </a:solidFill>
                <a:latin typeface="Perpetua"/>
              </a:rPr>
              <a:t>Billon, Damy, Francois Freres, Kadar, and </a:t>
            </a:r>
            <a:r>
              <a:rPr lang="en-US" sz="1000" dirty="0" err="1">
                <a:solidFill>
                  <a:srgbClr val="5A5752"/>
                </a:solidFill>
                <a:latin typeface="Perpetua"/>
              </a:rPr>
              <a:t>Taransaud</a:t>
            </a:r>
            <a:endParaRPr lang="en-US" sz="1000" dirty="0">
              <a:solidFill>
                <a:srgbClr val="5A5752"/>
              </a:solidFill>
              <a:latin typeface="Perpetua"/>
            </a:endParaRPr>
          </a:p>
          <a:p>
            <a:endParaRPr lang="en-US" sz="1000" dirty="0">
              <a:solidFill>
                <a:srgbClr val="5A5752"/>
              </a:solidFill>
              <a:latin typeface="Perpetua" panose="02020502060401020303" pitchFamily="18" charset="77"/>
            </a:endParaRPr>
          </a:p>
          <a:p>
            <a:r>
              <a:rPr lang="en-US" sz="1000" dirty="0">
                <a:solidFill>
                  <a:srgbClr val="5A5752"/>
                </a:solidFill>
                <a:latin typeface="Perpetua"/>
              </a:rPr>
              <a:t>CASES PRODUCED: </a:t>
            </a:r>
            <a:br>
              <a:rPr lang="en-US" sz="1000" dirty="0">
                <a:latin typeface="Perpetua" panose="02020502060401020303" pitchFamily="18" charset="77"/>
              </a:rPr>
            </a:br>
            <a:r>
              <a:rPr lang="en-US" sz="1000" dirty="0">
                <a:solidFill>
                  <a:srgbClr val="5A5752"/>
                </a:solidFill>
                <a:latin typeface="Perpetua"/>
              </a:rPr>
              <a:t>18,798 6 x 750ml Cases</a:t>
            </a:r>
          </a:p>
        </p:txBody>
      </p:sp>
      <p:cxnSp>
        <p:nvCxnSpPr>
          <p:cNvPr id="19" name="Straight Connector 18">
            <a:extLst>
              <a:ext uri="{FF2B5EF4-FFF2-40B4-BE49-F238E27FC236}">
                <a16:creationId xmlns:a16="http://schemas.microsoft.com/office/drawing/2014/main" id="{1A177BBC-364B-1029-0632-9AE897AFBD26}"/>
              </a:ext>
            </a:extLst>
          </p:cNvPr>
          <p:cNvCxnSpPr/>
          <p:nvPr/>
        </p:nvCxnSpPr>
        <p:spPr>
          <a:xfrm>
            <a:off x="701269" y="9233377"/>
            <a:ext cx="6407675" cy="0"/>
          </a:xfrm>
          <a:prstGeom prst="line">
            <a:avLst/>
          </a:prstGeom>
          <a:ln>
            <a:solidFill>
              <a:srgbClr val="BA8940"/>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602E452A-A1EC-2ECA-DEE9-7D085F214B02}"/>
              </a:ext>
            </a:extLst>
          </p:cNvPr>
          <p:cNvPicPr>
            <a:picLocks noChangeAspect="1"/>
          </p:cNvPicPr>
          <p:nvPr/>
        </p:nvPicPr>
        <p:blipFill>
          <a:blip r:embed="rId4"/>
          <a:stretch>
            <a:fillRect/>
          </a:stretch>
        </p:blipFill>
        <p:spPr>
          <a:xfrm>
            <a:off x="2433826" y="1220227"/>
            <a:ext cx="2971800" cy="914400"/>
          </a:xfrm>
          <a:prstGeom prst="rect">
            <a:avLst/>
          </a:prstGeom>
        </p:spPr>
      </p:pic>
      <p:pic>
        <p:nvPicPr>
          <p:cNvPr id="3" name="Picture 2" descr="A bottle of wine with a white label&#10;&#10;AI-generated content may be incorrect.">
            <a:extLst>
              <a:ext uri="{FF2B5EF4-FFF2-40B4-BE49-F238E27FC236}">
                <a16:creationId xmlns:a16="http://schemas.microsoft.com/office/drawing/2014/main" id="{06933EA2-8EDD-8AAD-EBCE-19ECA31FEE95}"/>
              </a:ext>
            </a:extLst>
          </p:cNvPr>
          <p:cNvPicPr>
            <a:picLocks noChangeAspect="1"/>
          </p:cNvPicPr>
          <p:nvPr/>
        </p:nvPicPr>
        <p:blipFill>
          <a:blip r:embed="rId5"/>
          <a:stretch>
            <a:fillRect/>
          </a:stretch>
        </p:blipFill>
        <p:spPr>
          <a:xfrm>
            <a:off x="156339" y="2132923"/>
            <a:ext cx="2274584" cy="6478664"/>
          </a:xfrm>
          <a:prstGeom prst="rect">
            <a:avLst/>
          </a:prstGeom>
        </p:spPr>
      </p:pic>
    </p:spTree>
    <p:extLst>
      <p:ext uri="{BB962C8B-B14F-4D97-AF65-F5344CB8AC3E}">
        <p14:creationId xmlns:p14="http://schemas.microsoft.com/office/powerpoint/2010/main" val="515398010"/>
      </p:ext>
    </p:extLst>
  </p:cSld>
  <p:clrMapOvr>
    <a:masterClrMapping/>
  </p:clrMapOvr>
</p:sld>
</file>

<file path=ppt/theme/theme1.xml><?xml version="1.0" encoding="utf-8"?>
<a:theme xmlns:a="http://schemas.openxmlformats.org/drawingml/2006/main" name="Office Theme">
  <a:themeElements>
    <a:clrScheme name="BRAVIUM">
      <a:dk1>
        <a:srgbClr val="5A5751"/>
      </a:dk1>
      <a:lt1>
        <a:srgbClr val="FFFFFF"/>
      </a:lt1>
      <a:dk2>
        <a:srgbClr val="756F68"/>
      </a:dk2>
      <a:lt2>
        <a:srgbClr val="9D9A94"/>
      </a:lt2>
      <a:accent1>
        <a:srgbClr val="97515F"/>
      </a:accent1>
      <a:accent2>
        <a:srgbClr val="B98940"/>
      </a:accent2>
      <a:accent3>
        <a:srgbClr val="CA7B87"/>
      </a:accent3>
      <a:accent4>
        <a:srgbClr val="9D9A94"/>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f1f156e-e570-4f3b-b5f0-01284ee749f4" xsi:nil="true"/>
    <lcf76f155ced4ddcb4097134ff3c332f xmlns="52e338a5-5733-4f4e-8703-bb81b696f32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A29E0A1828DA44AFAE8A700A069447" ma:contentTypeVersion="14" ma:contentTypeDescription="Create a new document." ma:contentTypeScope="" ma:versionID="f52d91c13c572f9a8a05ea8b67576a02">
  <xsd:schema xmlns:xsd="http://www.w3.org/2001/XMLSchema" xmlns:xs="http://www.w3.org/2001/XMLSchema" xmlns:p="http://schemas.microsoft.com/office/2006/metadata/properties" xmlns:ns2="52e338a5-5733-4f4e-8703-bb81b696f321" xmlns:ns3="5f1f156e-e570-4f3b-b5f0-01284ee749f4" targetNamespace="http://schemas.microsoft.com/office/2006/metadata/properties" ma:root="true" ma:fieldsID="2222f466a2992c938675f65ff4c7c072" ns2:_="" ns3:_="">
    <xsd:import namespace="52e338a5-5733-4f4e-8703-bb81b696f321"/>
    <xsd:import namespace="5f1f156e-e570-4f3b-b5f0-01284ee749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338a5-5733-4f4e-8703-bb81b696f3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edf53fb-ac5c-489c-901e-eb7ab8f735d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f156e-e570-4f3b-b5f0-01284ee749f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e600fd7-5fda-4270-95d6-41d951303946}" ma:internalName="TaxCatchAll" ma:showField="CatchAllData" ma:web="5f1f156e-e570-4f3b-b5f0-01284ee749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515E00-2775-4507-B78E-EB598F554293}">
  <ds:schemaRefs>
    <ds:schemaRef ds:uri="http://schemas.microsoft.com/office/2006/metadata/properties"/>
    <ds:schemaRef ds:uri="http://schemas.microsoft.com/office/infopath/2007/PartnerControls"/>
    <ds:schemaRef ds:uri="5f1f156e-e570-4f3b-b5f0-01284ee749f4"/>
    <ds:schemaRef ds:uri="52e338a5-5733-4f4e-8703-bb81b696f321"/>
  </ds:schemaRefs>
</ds:datastoreItem>
</file>

<file path=customXml/itemProps2.xml><?xml version="1.0" encoding="utf-8"?>
<ds:datastoreItem xmlns:ds="http://schemas.openxmlformats.org/officeDocument/2006/customXml" ds:itemID="{E29F87F2-B4C7-4113-A182-681DE77595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e338a5-5733-4f4e-8703-bb81b696f321"/>
    <ds:schemaRef ds:uri="5f1f156e-e570-4f3b-b5f0-01284ee749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347BF5-0943-41F4-AEAA-74BCD53259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204</TotalTime>
  <Words>406</Words>
  <Application>Microsoft Office PowerPoint</Application>
  <PresentationFormat>Custom</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 Grimm</dc:creator>
  <cp:lastModifiedBy>Julianna Beard</cp:lastModifiedBy>
  <cp:revision>53</cp:revision>
  <dcterms:created xsi:type="dcterms:W3CDTF">2023-12-07T17:29:14Z</dcterms:created>
  <dcterms:modified xsi:type="dcterms:W3CDTF">2025-06-30T21:01:55Z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0x01010057A29E0A1828DA44AFAE8A700A069447</vt:lpwstr>
  </property>
  <property fmtid="{D5CDD505-2E9C-101B-9397-08002B2CF9AE}" pid="3" name="MediaServiceImageTags">
    <vt:lpwstr/>
  </property>
</Properties>
</file>