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63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8733B1-BD37-33D5-7198-5739AB3CF104}" name="Gabby French" initials="GF" userId="S::gfrench@tfewines.com::df182240-32e8-425e-84ee-f9562aab220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525F"/>
    <a:srgbClr val="BA8940"/>
    <a:srgbClr val="9D9B94"/>
    <a:srgbClr val="5A5752"/>
    <a:srgbClr val="8C8882"/>
    <a:srgbClr val="756F69"/>
    <a:srgbClr val="9E9A94"/>
    <a:srgbClr val="CA7C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23ADD0-F3D2-464F-3DE6-97D1142424E5}" v="366" dt="2025-08-07T17:15:15.0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31"/>
    <p:restoredTop sz="97871"/>
  </p:normalViewPr>
  <p:slideViewPr>
    <p:cSldViewPr snapToGrid="0" snapToObjects="1">
      <p:cViewPr varScale="1">
        <p:scale>
          <a:sx n="76" d="100"/>
          <a:sy n="76" d="100"/>
        </p:scale>
        <p:origin x="212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71" d="100"/>
          <a:sy n="171" d="100"/>
        </p:scale>
        <p:origin x="1944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0EB74-F60E-3142-B9B2-C7944897E47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3B6E1-3890-8846-B6AE-2110168CD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56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93B6E1-3890-8846-B6AE-2110168CDB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9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ch Shee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C4366BC-431D-1396-B259-B3394E325E7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2300" y="2781300"/>
            <a:ext cx="1945800" cy="5915025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  <a:latin typeface="Perpetua" panose="02020502060401020303" pitchFamily="18" charset="77"/>
              </a:defRPr>
            </a:lvl1pPr>
          </a:lstStyle>
          <a:p>
            <a:r>
              <a:rPr lang="en-US" dirty="0"/>
              <a:t>Bottle Shot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D56A5D-D54E-C921-BE4D-FB0C4A3637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95600" y="388398"/>
            <a:ext cx="1981200" cy="8255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ECBB744-69E4-1250-DC39-BDBCD37BD14D}"/>
              </a:ext>
            </a:extLst>
          </p:cNvPr>
          <p:cNvCxnSpPr/>
          <p:nvPr userDrawn="1"/>
        </p:nvCxnSpPr>
        <p:spPr>
          <a:xfrm>
            <a:off x="5795783" y="2901329"/>
            <a:ext cx="0" cy="5795784"/>
          </a:xfrm>
          <a:prstGeom prst="line">
            <a:avLst/>
          </a:prstGeom>
          <a:ln>
            <a:solidFill>
              <a:srgbClr val="5A57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165A69D-2EA2-8179-A0DC-6614502985E2}"/>
              </a:ext>
            </a:extLst>
          </p:cNvPr>
          <p:cNvSpPr txBox="1"/>
          <p:nvPr/>
        </p:nvSpPr>
        <p:spPr>
          <a:xfrm>
            <a:off x="3145722" y="9021797"/>
            <a:ext cx="14871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pc="100" dirty="0">
                <a:solidFill>
                  <a:srgbClr val="5A5752"/>
                </a:solidFill>
                <a:latin typeface="Perpetua" panose="02020502060401020303" pitchFamily="18" charset="77"/>
              </a:rPr>
              <a:t>BRAVIUM.COM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CE20FA-DA88-58D7-FFA5-06DD9DB1E06E}"/>
              </a:ext>
            </a:extLst>
          </p:cNvPr>
          <p:cNvSpPr txBox="1"/>
          <p:nvPr userDrawn="1"/>
        </p:nvSpPr>
        <p:spPr>
          <a:xfrm>
            <a:off x="1955379" y="9275147"/>
            <a:ext cx="3887042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spc="40" baseline="0" dirty="0" err="1">
                <a:solidFill>
                  <a:srgbClr val="5A5752"/>
                </a:solidFill>
                <a:latin typeface="Perpetua" panose="02020502060401020303" pitchFamily="18" charset="77"/>
              </a:rPr>
              <a:t>Bravium</a:t>
            </a:r>
            <a:endParaRPr lang="en-US" sz="1400" spc="40" baseline="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pPr algn="ctr">
              <a:spcBef>
                <a:spcPts val="0"/>
              </a:spcBef>
            </a:pPr>
            <a:r>
              <a:rPr lang="en-US" sz="900" spc="0" baseline="0" dirty="0">
                <a:solidFill>
                  <a:srgbClr val="5A5752"/>
                </a:solidFill>
                <a:latin typeface="Perpetua" panose="02020502060401020303" pitchFamily="18" charset="77"/>
              </a:rPr>
              <a:t>Linguistic origin: Latin / Meaning: prize, reward, gift</a:t>
            </a:r>
          </a:p>
        </p:txBody>
      </p:sp>
    </p:spTree>
    <p:extLst>
      <p:ext uri="{BB962C8B-B14F-4D97-AF65-F5344CB8AC3E}">
        <p14:creationId xmlns:p14="http://schemas.microsoft.com/office/powerpoint/2010/main" val="2609580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72" userDrawn="1">
          <p15:clr>
            <a:srgbClr val="FBAE40"/>
          </p15:clr>
        </p15:guide>
        <p15:guide id="2" pos="3600" userDrawn="1">
          <p15:clr>
            <a:srgbClr val="FBAE40"/>
          </p15:clr>
        </p15:guide>
        <p15:guide id="3" pos="1800" userDrawn="1">
          <p15:clr>
            <a:srgbClr val="FBAE40"/>
          </p15:clr>
        </p15:guide>
        <p15:guide id="4" orient="horz" pos="1752" userDrawn="1">
          <p15:clr>
            <a:srgbClr val="FBAE40"/>
          </p15:clr>
        </p15:guide>
        <p15:guide id="5" orient="horz" pos="5832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pos="3768" userDrawn="1">
          <p15:clr>
            <a:srgbClr val="FBAE40"/>
          </p15:clr>
        </p15:guide>
        <p15:guide id="8" pos="1008" userDrawn="1">
          <p15:clr>
            <a:srgbClr val="FBAE40"/>
          </p15:clr>
        </p15:guide>
        <p15:guide id="9" orient="horz" pos="10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ley Tech Shee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8B0B391-719A-1251-221A-710335A894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27227" y="8764583"/>
            <a:ext cx="4191000" cy="863600"/>
          </a:xfrm>
          <a:prstGeom prst="rect">
            <a:avLst/>
          </a:prstGeom>
        </p:spPr>
      </p:pic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C4366BC-431D-1396-B259-B3394E325E7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2300" y="2781300"/>
            <a:ext cx="1945800" cy="5915025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  <a:latin typeface="Perpetua" panose="02020502060401020303" pitchFamily="18" charset="77"/>
              </a:defRPr>
            </a:lvl1pPr>
          </a:lstStyle>
          <a:p>
            <a:r>
              <a:rPr lang="en-US" dirty="0"/>
              <a:t>Bottle Shot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D56A5D-D54E-C921-BE4D-FB0C4A36378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95600" y="388398"/>
            <a:ext cx="1981200" cy="8255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ECBB744-69E4-1250-DC39-BDBCD37BD14D}"/>
              </a:ext>
            </a:extLst>
          </p:cNvPr>
          <p:cNvCxnSpPr/>
          <p:nvPr userDrawn="1"/>
        </p:nvCxnSpPr>
        <p:spPr>
          <a:xfrm>
            <a:off x="5795783" y="2901329"/>
            <a:ext cx="0" cy="5795784"/>
          </a:xfrm>
          <a:prstGeom prst="line">
            <a:avLst/>
          </a:prstGeom>
          <a:ln>
            <a:solidFill>
              <a:srgbClr val="5A57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165A69D-2EA2-8179-A0DC-6614502985E2}"/>
              </a:ext>
            </a:extLst>
          </p:cNvPr>
          <p:cNvSpPr txBox="1"/>
          <p:nvPr/>
        </p:nvSpPr>
        <p:spPr>
          <a:xfrm>
            <a:off x="3145722" y="9021797"/>
            <a:ext cx="14871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pc="100" dirty="0">
                <a:solidFill>
                  <a:srgbClr val="5A5752"/>
                </a:solidFill>
                <a:latin typeface="Perpetua" panose="02020502060401020303" pitchFamily="18" charset="77"/>
              </a:rPr>
              <a:t>BRAVIUM.COM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F8FC847-5020-D9CE-B523-A6FFA7FD03FA}"/>
              </a:ext>
            </a:extLst>
          </p:cNvPr>
          <p:cNvCxnSpPr/>
          <p:nvPr userDrawn="1"/>
        </p:nvCxnSpPr>
        <p:spPr>
          <a:xfrm>
            <a:off x="701269" y="9233377"/>
            <a:ext cx="6407675" cy="0"/>
          </a:xfrm>
          <a:prstGeom prst="line">
            <a:avLst/>
          </a:prstGeom>
          <a:ln>
            <a:solidFill>
              <a:srgbClr val="985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CCE20FA-DA88-58D7-FFA5-06DD9DB1E06E}"/>
              </a:ext>
            </a:extLst>
          </p:cNvPr>
          <p:cNvSpPr txBox="1"/>
          <p:nvPr userDrawn="1"/>
        </p:nvSpPr>
        <p:spPr>
          <a:xfrm>
            <a:off x="1955379" y="9275147"/>
            <a:ext cx="3887042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spc="40" baseline="0" dirty="0" err="1">
                <a:solidFill>
                  <a:srgbClr val="5A5752"/>
                </a:solidFill>
                <a:latin typeface="Perpetua" panose="02020502060401020303" pitchFamily="18" charset="77"/>
              </a:rPr>
              <a:t>Bravium</a:t>
            </a:r>
            <a:endParaRPr lang="en-US" sz="1400" spc="40" baseline="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pPr algn="ctr">
              <a:spcBef>
                <a:spcPts val="0"/>
              </a:spcBef>
            </a:pPr>
            <a:r>
              <a:rPr lang="en-US" sz="900" spc="0" baseline="0" dirty="0">
                <a:solidFill>
                  <a:srgbClr val="5A5752"/>
                </a:solidFill>
                <a:latin typeface="Perpetua" panose="02020502060401020303" pitchFamily="18" charset="77"/>
              </a:rPr>
              <a:t>Linguistic origin: Latin / Meaning: prize, reward, gift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5E2A04-69E5-F12C-D094-F940E9AF97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27377" y="1517383"/>
            <a:ext cx="1790700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062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72" userDrawn="1">
          <p15:clr>
            <a:srgbClr val="FBAE40"/>
          </p15:clr>
        </p15:guide>
        <p15:guide id="2" pos="3600" userDrawn="1">
          <p15:clr>
            <a:srgbClr val="FBAE40"/>
          </p15:clr>
        </p15:guide>
        <p15:guide id="3" pos="1800" userDrawn="1">
          <p15:clr>
            <a:srgbClr val="FBAE40"/>
          </p15:clr>
        </p15:guide>
        <p15:guide id="4" orient="horz" pos="1752" userDrawn="1">
          <p15:clr>
            <a:srgbClr val="FBAE40"/>
          </p15:clr>
        </p15:guide>
        <p15:guide id="5" orient="horz" pos="5832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pos="3768" userDrawn="1">
          <p15:clr>
            <a:srgbClr val="FBAE40"/>
          </p15:clr>
        </p15:guide>
        <p15:guide id="8" pos="1008" userDrawn="1">
          <p15:clr>
            <a:srgbClr val="FBAE40"/>
          </p15:clr>
        </p15:guide>
        <p15:guide id="9" orient="horz" pos="10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al Ridge Tech Shee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B4AF06E-759E-E92B-50AD-D2D6B5FEDD47}"/>
              </a:ext>
            </a:extLst>
          </p:cNvPr>
          <p:cNvGrpSpPr/>
          <p:nvPr userDrawn="1"/>
        </p:nvGrpSpPr>
        <p:grpSpPr>
          <a:xfrm>
            <a:off x="0" y="7881344"/>
            <a:ext cx="7772400" cy="2489200"/>
            <a:chOff x="0" y="848246"/>
            <a:chExt cx="7772400" cy="2489200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8D888EBF-604C-5C0D-3930-592337E7D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848246"/>
              <a:ext cx="7772400" cy="2489200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B7D1CB-B8B1-D21B-B56B-8F449A099023}"/>
                </a:ext>
              </a:extLst>
            </p:cNvPr>
            <p:cNvCxnSpPr/>
            <p:nvPr/>
          </p:nvCxnSpPr>
          <p:spPr>
            <a:xfrm>
              <a:off x="682363" y="2199531"/>
              <a:ext cx="6407675" cy="0"/>
            </a:xfrm>
            <a:prstGeom prst="line">
              <a:avLst/>
            </a:prstGeom>
            <a:ln>
              <a:solidFill>
                <a:srgbClr val="9852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Picture Placeholder 25">
            <a:extLst>
              <a:ext uri="{FF2B5EF4-FFF2-40B4-BE49-F238E27FC236}">
                <a16:creationId xmlns:a16="http://schemas.microsoft.com/office/drawing/2014/main" id="{12800188-632E-E784-9493-8BF2A32FA6D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2300" y="2781300"/>
            <a:ext cx="1945800" cy="5915025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  <a:latin typeface="Perpetua" panose="02020502060401020303" pitchFamily="18" charset="77"/>
              </a:defRPr>
            </a:lvl1pPr>
          </a:lstStyle>
          <a:p>
            <a:r>
              <a:rPr lang="en-US" dirty="0"/>
              <a:t>Bottle Shot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3E5CC9-4E90-1A9B-0E39-0E105A9F55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95600" y="388398"/>
            <a:ext cx="1981200" cy="82550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0B590DD-E626-A908-4FD1-9EE14B8BAC78}"/>
              </a:ext>
            </a:extLst>
          </p:cNvPr>
          <p:cNvCxnSpPr/>
          <p:nvPr userDrawn="1"/>
        </p:nvCxnSpPr>
        <p:spPr>
          <a:xfrm>
            <a:off x="5795783" y="2901329"/>
            <a:ext cx="0" cy="5795784"/>
          </a:xfrm>
          <a:prstGeom prst="line">
            <a:avLst/>
          </a:prstGeom>
          <a:ln>
            <a:solidFill>
              <a:srgbClr val="5A57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7806D49-9FB0-8425-7943-3838AFDEAF89}"/>
              </a:ext>
            </a:extLst>
          </p:cNvPr>
          <p:cNvSpPr txBox="1"/>
          <p:nvPr userDrawn="1"/>
        </p:nvSpPr>
        <p:spPr>
          <a:xfrm>
            <a:off x="3145722" y="9021797"/>
            <a:ext cx="14871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pc="100" dirty="0">
                <a:solidFill>
                  <a:srgbClr val="5A5752"/>
                </a:solidFill>
                <a:latin typeface="Perpetua" panose="02020502060401020303" pitchFamily="18" charset="77"/>
              </a:rPr>
              <a:t>BRAVIUM.COM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F7E0C3-6F69-4879-678A-F23A8AB2462A}"/>
              </a:ext>
            </a:extLst>
          </p:cNvPr>
          <p:cNvCxnSpPr/>
          <p:nvPr userDrawn="1"/>
        </p:nvCxnSpPr>
        <p:spPr>
          <a:xfrm>
            <a:off x="701269" y="9233377"/>
            <a:ext cx="6407675" cy="0"/>
          </a:xfrm>
          <a:prstGeom prst="line">
            <a:avLst/>
          </a:prstGeom>
          <a:ln>
            <a:solidFill>
              <a:srgbClr val="985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1D76C33-5D20-8723-B6D8-CBE8C8DDB4F5}"/>
              </a:ext>
            </a:extLst>
          </p:cNvPr>
          <p:cNvSpPr txBox="1"/>
          <p:nvPr userDrawn="1"/>
        </p:nvSpPr>
        <p:spPr>
          <a:xfrm>
            <a:off x="1955379" y="9275147"/>
            <a:ext cx="3887042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spc="40" baseline="0" dirty="0" err="1">
                <a:solidFill>
                  <a:srgbClr val="5A5752"/>
                </a:solidFill>
                <a:latin typeface="Perpetua" panose="02020502060401020303" pitchFamily="18" charset="77"/>
              </a:rPr>
              <a:t>Bravium</a:t>
            </a:r>
            <a:endParaRPr lang="en-US" sz="1400" spc="40" baseline="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pPr algn="ctr">
              <a:spcBef>
                <a:spcPts val="0"/>
              </a:spcBef>
            </a:pPr>
            <a:r>
              <a:rPr lang="en-US" sz="900" spc="0" baseline="0" dirty="0">
                <a:solidFill>
                  <a:srgbClr val="5A5752"/>
                </a:solidFill>
                <a:latin typeface="Perpetua" panose="02020502060401020303" pitchFamily="18" charset="77"/>
              </a:rPr>
              <a:t>Linguistic origin: Latin / Meaning: prize, reward, gift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6852DA1-302B-43A5-F17B-6FB3E91898C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13000" y="1187335"/>
            <a:ext cx="297180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282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52" userDrawn="1">
          <p15:clr>
            <a:srgbClr val="FBAE40"/>
          </p15:clr>
        </p15:guide>
        <p15:guide id="2" pos="1800" userDrawn="1">
          <p15:clr>
            <a:srgbClr val="FBAE40"/>
          </p15:clr>
        </p15:guide>
        <p15:guide id="3" pos="1008" userDrawn="1">
          <p15:clr>
            <a:srgbClr val="FBAE40"/>
          </p15:clr>
        </p15:guide>
        <p15:guide id="4" pos="3648" userDrawn="1">
          <p15:clr>
            <a:srgbClr val="FBAE40"/>
          </p15:clr>
        </p15:guide>
        <p15:guide id="5" pos="3600" userDrawn="1">
          <p15:clr>
            <a:srgbClr val="FBAE40"/>
          </p15:clr>
        </p15:guide>
        <p15:guide id="6" pos="3768" userDrawn="1">
          <p15:clr>
            <a:srgbClr val="FBAE40"/>
          </p15:clr>
        </p15:guide>
        <p15:guide id="7" orient="horz" pos="5472" userDrawn="1">
          <p15:clr>
            <a:srgbClr val="FBAE40"/>
          </p15:clr>
        </p15:guide>
        <p15:guide id="8" orient="horz" pos="10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401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728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9" r:id="rId3"/>
    <p:sldLayoutId id="2147483667" r:id="rId4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73C8BEE-8787-B84F-AAE4-AF2709ADBE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388398"/>
            <a:ext cx="1981200" cy="825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C708C04-EE23-8947-BA86-2DF624C790F3}"/>
              </a:ext>
            </a:extLst>
          </p:cNvPr>
          <p:cNvSpPr txBox="1"/>
          <p:nvPr/>
        </p:nvSpPr>
        <p:spPr>
          <a:xfrm>
            <a:off x="2433826" y="1882018"/>
            <a:ext cx="2914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spc="180" dirty="0">
                <a:solidFill>
                  <a:srgbClr val="98525F"/>
                </a:solidFill>
                <a:latin typeface="Perpetua" panose="02020502060401020303" pitchFamily="18" charset="77"/>
              </a:rPr>
              <a:t>PINOT NOIR</a:t>
            </a:r>
          </a:p>
          <a:p>
            <a:pPr algn="ctr"/>
            <a:endParaRPr lang="en-US" sz="1200" spc="180" dirty="0">
              <a:solidFill>
                <a:srgbClr val="98525F"/>
              </a:solidFill>
              <a:latin typeface="Perpetua" panose="02020502060401020303" pitchFamily="18" charset="77"/>
            </a:endParaRPr>
          </a:p>
          <a:p>
            <a:pPr algn="ctr"/>
            <a:endParaRPr lang="en-US" sz="1200" spc="180" dirty="0">
              <a:solidFill>
                <a:srgbClr val="98525F"/>
              </a:solidFill>
              <a:latin typeface="Perpetua" panose="02020502060401020303" pitchFamily="18" charset="7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A5E90-7AB6-1743-B72F-DE1289B14E49}"/>
              </a:ext>
            </a:extLst>
          </p:cNvPr>
          <p:cNvSpPr txBox="1"/>
          <p:nvPr/>
        </p:nvSpPr>
        <p:spPr>
          <a:xfrm>
            <a:off x="3619500" y="2182446"/>
            <a:ext cx="55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spc="180" dirty="0">
                <a:solidFill>
                  <a:srgbClr val="9E9A94"/>
                </a:solidFill>
                <a:latin typeface="Perpetua" panose="02020502060401020303" pitchFamily="18" charset="77"/>
              </a:rPr>
              <a:t>2023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6EB149-65B9-0847-A044-7298C3231F39}"/>
              </a:ext>
            </a:extLst>
          </p:cNvPr>
          <p:cNvSpPr txBox="1"/>
          <p:nvPr/>
        </p:nvSpPr>
        <p:spPr>
          <a:xfrm>
            <a:off x="2864467" y="2807212"/>
            <a:ext cx="2914300" cy="57092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1000" b="0" i="0" u="none" strike="noStrike" baseline="0" dirty="0">
                <a:solidFill>
                  <a:srgbClr val="5F5954"/>
                </a:solidFill>
                <a:latin typeface="Perpetua" panose="02020502060401020303" pitchFamily="18" charset="0"/>
              </a:rPr>
              <a:t>VINEYARD INFORMATION: </a:t>
            </a:r>
          </a:p>
          <a:p>
            <a:pPr algn="just"/>
            <a:r>
              <a:rPr lang="en-US" sz="900" dirty="0">
                <a:solidFill>
                  <a:srgbClr val="5F5954"/>
                </a:solidFill>
                <a:latin typeface="Perpetua"/>
                <a:cs typeface="Segoe UI"/>
              </a:rPr>
              <a:t>The foundation of this wine is Pinot Noir grown in multiple blocks </a:t>
            </a:r>
            <a:r>
              <a:rPr lang="en-US" sz="900" b="0" i="0" u="none" strike="noStrike" baseline="0" dirty="0">
                <a:solidFill>
                  <a:srgbClr val="5F5954"/>
                </a:solidFill>
                <a:latin typeface="Perpetua"/>
                <a:cs typeface="Segoe UI"/>
              </a:rPr>
              <a:t>at Wiley Vineyard</a:t>
            </a:r>
            <a:r>
              <a:rPr lang="en-US" sz="900" dirty="0">
                <a:solidFill>
                  <a:srgbClr val="5F5954"/>
                </a:solidFill>
                <a:latin typeface="Perpetua"/>
                <a:cs typeface="Segoe UI"/>
              </a:rPr>
              <a:t>, where vines were established starting</a:t>
            </a:r>
            <a:r>
              <a:rPr lang="en-US" sz="900" b="0" i="0" u="none" strike="noStrike" baseline="0" dirty="0">
                <a:solidFill>
                  <a:srgbClr val="5F5954"/>
                </a:solidFill>
                <a:latin typeface="Perpetua"/>
                <a:cs typeface="Segoe UI"/>
              </a:rPr>
              <a:t> in 1972, making it the first vineyard to be planted in the westernmost portion of Anderson Valley now commonly known as the “Deep End.” Wiley is a true cool-climate site, resting on benchlands just nine miles from the Pacific Ocean. </a:t>
            </a:r>
            <a:r>
              <a:rPr lang="en-US" sz="900" dirty="0">
                <a:solidFill>
                  <a:srgbClr val="5F5954"/>
                </a:solidFill>
                <a:latin typeface="Perpetua"/>
                <a:cs typeface="Segoe UI"/>
              </a:rPr>
              <a:t>Multiple clone/selection blocks – including 40-year-old Pommard </a:t>
            </a:r>
            <a:r>
              <a:rPr lang="en-US" sz="900" b="0" i="0" u="none" strike="noStrike" baseline="0" dirty="0">
                <a:solidFill>
                  <a:srgbClr val="5F5954"/>
                </a:solidFill>
                <a:latin typeface="Perpetua"/>
                <a:cs typeface="Segoe UI"/>
              </a:rPr>
              <a:t>vines </a:t>
            </a:r>
            <a:r>
              <a:rPr lang="en-US" sz="900" dirty="0">
                <a:solidFill>
                  <a:srgbClr val="5F5954"/>
                </a:solidFill>
                <a:latin typeface="Perpetua"/>
                <a:cs typeface="Segoe UI"/>
              </a:rPr>
              <a:t>– </a:t>
            </a:r>
            <a:r>
              <a:rPr lang="en-US" sz="900" b="0" i="0" u="none" strike="noStrike" baseline="0" dirty="0">
                <a:solidFill>
                  <a:srgbClr val="5F5954"/>
                </a:solidFill>
                <a:latin typeface="Perpetua"/>
                <a:cs typeface="Segoe UI"/>
              </a:rPr>
              <a:t>rooted in sandstone soils</a:t>
            </a:r>
            <a:r>
              <a:rPr lang="en-US" sz="900" dirty="0">
                <a:solidFill>
                  <a:srgbClr val="5F5954"/>
                </a:solidFill>
                <a:latin typeface="Perpetua"/>
                <a:cs typeface="Segoe UI"/>
              </a:rPr>
              <a:t> go into this wine</a:t>
            </a:r>
            <a:r>
              <a:rPr lang="en-US" sz="900" b="0" i="0" u="none" strike="noStrike" baseline="0" dirty="0">
                <a:solidFill>
                  <a:srgbClr val="5F5954"/>
                </a:solidFill>
                <a:latin typeface="Perpetua"/>
                <a:cs typeface="Segoe UI"/>
              </a:rPr>
              <a:t>. I am honored and privileged to farm Wiley Vineyard</a:t>
            </a:r>
            <a:r>
              <a:rPr lang="en-US" sz="900" dirty="0">
                <a:solidFill>
                  <a:srgbClr val="5F5954"/>
                </a:solidFill>
                <a:latin typeface="Perpetua"/>
                <a:cs typeface="Segoe UI"/>
              </a:rPr>
              <a:t> – </a:t>
            </a:r>
            <a:r>
              <a:rPr lang="en-US" sz="900" b="0" i="0" u="none" strike="noStrike" baseline="0" dirty="0">
                <a:solidFill>
                  <a:srgbClr val="5F5954"/>
                </a:solidFill>
                <a:latin typeface="Perpetua"/>
                <a:cs typeface="Segoe UI"/>
              </a:rPr>
              <a:t>truly world-class terroir.</a:t>
            </a:r>
            <a:r>
              <a:rPr lang="en-US" sz="900" dirty="0">
                <a:solidFill>
                  <a:srgbClr val="5F5954"/>
                </a:solidFill>
                <a:latin typeface="Perpetua"/>
                <a:cs typeface="Segoe UI"/>
              </a:rPr>
              <a:t> And the addition of grapes from Valley Foothills Vineyard in Philo as well as a smaller quantity of grapes from </a:t>
            </a:r>
            <a:r>
              <a:rPr lang="en-US" sz="900" err="1">
                <a:solidFill>
                  <a:srgbClr val="5F5954"/>
                </a:solidFill>
                <a:latin typeface="Perpetua"/>
                <a:cs typeface="Segoe UI"/>
              </a:rPr>
              <a:t>Helluva</a:t>
            </a:r>
            <a:r>
              <a:rPr lang="en-US" sz="900" dirty="0">
                <a:solidFill>
                  <a:srgbClr val="5F5954"/>
                </a:solidFill>
                <a:latin typeface="Perpetua"/>
                <a:cs typeface="Segoe UI"/>
              </a:rPr>
              <a:t> Vineyard near Boonville contribute floral notes and delicious red fruit flavors.</a:t>
            </a:r>
            <a:endParaRPr lang="en-US" sz="900" dirty="0"/>
          </a:p>
          <a:p>
            <a:pPr algn="just"/>
            <a:endParaRPr lang="en-US" sz="1000" b="0" i="0" u="none" strike="noStrike" baseline="0" dirty="0">
              <a:solidFill>
                <a:srgbClr val="5F5954"/>
              </a:solidFill>
              <a:latin typeface="Perpetua" panose="02020502060401020303" pitchFamily="18" charset="0"/>
            </a:endParaRPr>
          </a:p>
          <a:p>
            <a:pPr algn="just"/>
            <a:r>
              <a:rPr lang="en-US" sz="1000" b="0" i="0" u="none" strike="noStrike" baseline="0" dirty="0">
                <a:solidFill>
                  <a:srgbClr val="5F5954"/>
                </a:solidFill>
                <a:latin typeface="Perpetua" panose="02020502060401020303" pitchFamily="18" charset="0"/>
              </a:rPr>
              <a:t>2023 GROWING SEASON:</a:t>
            </a:r>
          </a:p>
          <a:p>
            <a:pPr algn="just"/>
            <a:r>
              <a:rPr lang="en-US" sz="900" b="0" i="0" u="none" strike="noStrike" baseline="0" dirty="0">
                <a:solidFill>
                  <a:srgbClr val="5F5954"/>
                </a:solidFill>
                <a:latin typeface="Perpetua"/>
                <a:cs typeface="Segoe UI"/>
              </a:rPr>
              <a:t>Favorable conditions at the start of the growing season in Anderson Valley were followed by a very mild growing season that harkened back to earlier times. Following the cool early season, August warmth accelerated ripening. I </a:t>
            </a:r>
            <a:r>
              <a:rPr lang="en-US" sz="900" dirty="0">
                <a:solidFill>
                  <a:srgbClr val="5F5954"/>
                </a:solidFill>
                <a:latin typeface="Perpetua"/>
                <a:cs typeface="Segoe UI"/>
              </a:rPr>
              <a:t> am fortunate to work with grapes grown in such proximity to the Pacific Ocean and its moderating influence. Pinot Noir grape yields were typical and quality was excellent in 2023, a vintage that will be fondly remembered for years. </a:t>
            </a:r>
          </a:p>
          <a:p>
            <a:pPr algn="just"/>
            <a:endParaRPr lang="en-US" sz="1000" dirty="0">
              <a:solidFill>
                <a:srgbClr val="5F5954"/>
              </a:solidFill>
              <a:latin typeface="Perpetua"/>
              <a:cs typeface="Segoe UI"/>
            </a:endParaRPr>
          </a:p>
          <a:p>
            <a:pPr algn="just"/>
            <a:r>
              <a:rPr lang="en-US" sz="1000" b="0" i="0" u="none" strike="noStrike" baseline="0" dirty="0">
                <a:solidFill>
                  <a:srgbClr val="5F5954"/>
                </a:solidFill>
                <a:latin typeface="Perpetua" panose="02020502060401020303" pitchFamily="18" charset="0"/>
              </a:rPr>
              <a:t>WINEMAKER COMMENTS:</a:t>
            </a:r>
          </a:p>
          <a:p>
            <a:pPr algn="just"/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From the far reaches of Mendocino County, this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wine is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prototypical Anderson Valley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Pinot Noir,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a delicious combination of lavender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aromas,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ripe fruit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flavors, and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sous bois elements. Brilliant ruby red in color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, this Pinot Noir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offers up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a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complex mélange of cherry cola, herbal tea, pennyroyal mint, forest floor, orange peel,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and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cinnamon spice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.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The luscious entry leads to mouth-filling cherry cola, blackberry,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and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dark plum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flavors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, with sanguine iron notes. The velvet-textured mid-palate is full of fresh fruit, with medium acidity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 and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blueberry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on the </a:t>
            </a:r>
            <a:r>
              <a:rPr lang="en-US" sz="900">
                <a:solidFill>
                  <a:srgbClr val="5F5954"/>
                </a:solidFill>
                <a:latin typeface="Perpetua"/>
                <a:ea typeface="+mn-lt"/>
                <a:cs typeface="Segoe UI"/>
              </a:rPr>
              <a:t>lightly saline and intriguingly savory </a:t>
            </a:r>
            <a:r>
              <a:rPr lang="en-US" sz="900">
                <a:solidFill>
                  <a:srgbClr val="5F5954"/>
                </a:solidFill>
                <a:effectLst/>
                <a:latin typeface="Perpetua"/>
                <a:ea typeface="+mn-lt"/>
                <a:cs typeface="Segoe UI"/>
              </a:rPr>
              <a:t>finish.</a:t>
            </a:r>
            <a:endParaRPr lang="en-US"/>
          </a:p>
          <a:p>
            <a:pPr algn="just"/>
            <a:br>
              <a:rPr lang="en-US" dirty="0"/>
            </a:br>
            <a:endParaRPr lang="en-US" dirty="0"/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900" dirty="0">
              <a:solidFill>
                <a:srgbClr val="5F5954"/>
              </a:solidFill>
              <a:effectLst/>
              <a:latin typeface="Perpetua" panose="02020502060401020303" pitchFamily="18" charset="0"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2EE672E-C111-8E46-9720-D209188F5B54}"/>
              </a:ext>
            </a:extLst>
          </p:cNvPr>
          <p:cNvSpPr txBox="1"/>
          <p:nvPr/>
        </p:nvSpPr>
        <p:spPr>
          <a:xfrm>
            <a:off x="5890039" y="2807212"/>
            <a:ext cx="161079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VARIETAL: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100% Pinot Noir</a:t>
            </a: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CLONES: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Pommard, Swan, 2A (</a:t>
            </a:r>
            <a:r>
              <a:rPr lang="en-US" sz="1000" dirty="0" err="1">
                <a:solidFill>
                  <a:srgbClr val="5A5752"/>
                </a:solidFill>
                <a:latin typeface="Perpetua" panose="02020502060401020303" pitchFamily="18" charset="77"/>
              </a:rPr>
              <a:t>Wadenswil</a:t>
            </a: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), 37, 115, 459, 538, 667, 828, 943</a:t>
            </a: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APPELLATION: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Anderson Valley  </a:t>
            </a: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HARVEST DATES: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October 3-6,13 and 16 2023</a:t>
            </a: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RELEASE DATE: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June 1, 2025 </a:t>
            </a: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ALCOHOL: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12.9%</a:t>
            </a: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pH: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3.6</a:t>
            </a: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TA: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6.3 g/L</a:t>
            </a: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AGED: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10 months in French and Hungarian oak [25% New]</a:t>
            </a: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COOPERAGES: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fr-FR" sz="1000" dirty="0" err="1">
                <a:solidFill>
                  <a:srgbClr val="5A5752"/>
                </a:solidFill>
                <a:latin typeface="Perpetua" panose="02020502060401020303" pitchFamily="18" charset="77"/>
              </a:rPr>
              <a:t>Billon,Damy</a:t>
            </a:r>
            <a:r>
              <a:rPr lang="fr-FR" sz="1000" dirty="0">
                <a:solidFill>
                  <a:srgbClr val="5A5752"/>
                </a:solidFill>
                <a:latin typeface="Perpetua" panose="02020502060401020303" pitchFamily="18" charset="77"/>
              </a:rPr>
              <a:t>, </a:t>
            </a:r>
            <a:r>
              <a:rPr lang="fr-FR" sz="1000" dirty="0" err="1">
                <a:solidFill>
                  <a:srgbClr val="5A5752"/>
                </a:solidFill>
                <a:latin typeface="Perpetua" panose="02020502060401020303" pitchFamily="18" charset="77"/>
              </a:rPr>
              <a:t>Francois</a:t>
            </a:r>
            <a:r>
              <a:rPr lang="fr-FR" sz="1000">
                <a:solidFill>
                  <a:srgbClr val="5A5752"/>
                </a:solidFill>
                <a:latin typeface="Perpetua" panose="02020502060401020303" pitchFamily="18" charset="77"/>
              </a:rPr>
              <a:t> </a:t>
            </a:r>
            <a:r>
              <a:rPr lang="fr-FR" sz="1000" dirty="0" err="1">
                <a:solidFill>
                  <a:srgbClr val="5A5752"/>
                </a:solidFill>
                <a:latin typeface="Perpetua" panose="02020502060401020303" pitchFamily="18" charset="77"/>
              </a:rPr>
              <a:t>Freres</a:t>
            </a:r>
            <a:r>
              <a:rPr lang="fr-FR" sz="1000" dirty="0">
                <a:solidFill>
                  <a:srgbClr val="5A5752"/>
                </a:solidFill>
                <a:latin typeface="Perpetua" panose="02020502060401020303" pitchFamily="18" charset="77"/>
              </a:rPr>
              <a:t>, and </a:t>
            </a:r>
            <a:r>
              <a:rPr lang="fr-FR" sz="1000" dirty="0" err="1">
                <a:solidFill>
                  <a:srgbClr val="5A5752"/>
                </a:solidFill>
                <a:latin typeface="Perpetua" panose="02020502060401020303" pitchFamily="18" charset="77"/>
              </a:rPr>
              <a:t>Taransaud</a:t>
            </a:r>
            <a:endParaRPr lang="fr-FR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endParaRPr lang="en-US" sz="1000" dirty="0">
              <a:solidFill>
                <a:srgbClr val="5A5752"/>
              </a:solidFill>
              <a:latin typeface="Perpetua" panose="02020502060401020303" pitchFamily="18" charset="77"/>
            </a:endParaRPr>
          </a:p>
          <a:p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CASES PRODUCED: </a:t>
            </a:r>
            <a:b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</a:br>
            <a:r>
              <a:rPr lang="en-US" sz="1000" dirty="0">
                <a:solidFill>
                  <a:srgbClr val="5A5752"/>
                </a:solidFill>
                <a:latin typeface="Perpetua" panose="02020502060401020303" pitchFamily="18" charset="77"/>
              </a:rPr>
              <a:t>8,643 6/750ml Cases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A177BBC-364B-1029-0632-9AE897AFBD26}"/>
              </a:ext>
            </a:extLst>
          </p:cNvPr>
          <p:cNvCxnSpPr/>
          <p:nvPr/>
        </p:nvCxnSpPr>
        <p:spPr>
          <a:xfrm>
            <a:off x="701269" y="9233377"/>
            <a:ext cx="6407675" cy="0"/>
          </a:xfrm>
          <a:prstGeom prst="line">
            <a:avLst/>
          </a:prstGeom>
          <a:ln>
            <a:solidFill>
              <a:srgbClr val="BA89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BE04AC47-52D8-F4B6-FC5F-FC688D3C64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6327" y="1227428"/>
            <a:ext cx="2971800" cy="914400"/>
          </a:xfrm>
          <a:prstGeom prst="rect">
            <a:avLst/>
          </a:prstGeom>
        </p:spPr>
      </p:pic>
      <p:pic>
        <p:nvPicPr>
          <p:cNvPr id="6" name="Picture 5" descr="A bottle of wine with a white label&#10;&#10;AI-generated content may be incorrect.">
            <a:extLst>
              <a:ext uri="{FF2B5EF4-FFF2-40B4-BE49-F238E27FC236}">
                <a16:creationId xmlns:a16="http://schemas.microsoft.com/office/drawing/2014/main" id="{7DBAD6FA-46ED-45FB-AB32-1B530E2201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688" y="2320945"/>
            <a:ext cx="2119375" cy="603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398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RAVIUM">
      <a:dk1>
        <a:srgbClr val="5A5751"/>
      </a:dk1>
      <a:lt1>
        <a:srgbClr val="FFFFFF"/>
      </a:lt1>
      <a:dk2>
        <a:srgbClr val="756F68"/>
      </a:dk2>
      <a:lt2>
        <a:srgbClr val="9D9A94"/>
      </a:lt2>
      <a:accent1>
        <a:srgbClr val="97515F"/>
      </a:accent1>
      <a:accent2>
        <a:srgbClr val="B98940"/>
      </a:accent2>
      <a:accent3>
        <a:srgbClr val="CA7B87"/>
      </a:accent3>
      <a:accent4>
        <a:srgbClr val="9D9A94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A29E0A1828DA44AFAE8A700A069447" ma:contentTypeVersion="14" ma:contentTypeDescription="Create a new document." ma:contentTypeScope="" ma:versionID="f52d91c13c572f9a8a05ea8b67576a02">
  <xsd:schema xmlns:xsd="http://www.w3.org/2001/XMLSchema" xmlns:xs="http://www.w3.org/2001/XMLSchema" xmlns:p="http://schemas.microsoft.com/office/2006/metadata/properties" xmlns:ns2="52e338a5-5733-4f4e-8703-bb81b696f321" xmlns:ns3="5f1f156e-e570-4f3b-b5f0-01284ee749f4" targetNamespace="http://schemas.microsoft.com/office/2006/metadata/properties" ma:root="true" ma:fieldsID="2222f466a2992c938675f65ff4c7c072" ns2:_="" ns3:_="">
    <xsd:import namespace="52e338a5-5733-4f4e-8703-bb81b696f321"/>
    <xsd:import namespace="5f1f156e-e570-4f3b-b5f0-01284ee749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e338a5-5733-4f4e-8703-bb81b696f3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edf53fb-ac5c-489c-901e-eb7ab8f735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f156e-e570-4f3b-b5f0-01284ee749f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e600fd7-5fda-4270-95d6-41d951303946}" ma:internalName="TaxCatchAll" ma:showField="CatchAllData" ma:web="5f1f156e-e570-4f3b-b5f0-01284ee749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1f156e-e570-4f3b-b5f0-01284ee749f4" xsi:nil="true"/>
    <lcf76f155ced4ddcb4097134ff3c332f xmlns="52e338a5-5733-4f4e-8703-bb81b696f32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AB58FB-05F8-45BD-B47D-B06FC52F3F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e338a5-5733-4f4e-8703-bb81b696f321"/>
    <ds:schemaRef ds:uri="5f1f156e-e570-4f3b-b5f0-01284ee749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C33466-42F3-4C4F-9A28-2FED56D54476}">
  <ds:schemaRefs>
    <ds:schemaRef ds:uri="http://schemas.microsoft.com/office/2006/metadata/properties"/>
    <ds:schemaRef ds:uri="http://schemas.microsoft.com/office/infopath/2007/PartnerControls"/>
    <ds:schemaRef ds:uri="5f1f156e-e570-4f3b-b5f0-01284ee749f4"/>
    <ds:schemaRef ds:uri="52e338a5-5733-4f4e-8703-bb81b696f321"/>
  </ds:schemaRefs>
</ds:datastoreItem>
</file>

<file path=customXml/itemProps3.xml><?xml version="1.0" encoding="utf-8"?>
<ds:datastoreItem xmlns:ds="http://schemas.openxmlformats.org/officeDocument/2006/customXml" ds:itemID="{C7347BF5-0943-41F4-AEAA-74BCD53259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</TotalTime>
  <Words>402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 Grimm</dc:creator>
  <cp:lastModifiedBy>Gabby French</cp:lastModifiedBy>
  <cp:revision>48</cp:revision>
  <dcterms:created xsi:type="dcterms:W3CDTF">2023-12-07T17:29:14Z</dcterms:created>
  <dcterms:modified xsi:type="dcterms:W3CDTF">2025-08-07T17:15:21Z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0x01010057A29E0A1828DA44AFAE8A700A069447</vt:lpwstr>
  </property>
  <property fmtid="{D5CDD505-2E9C-101B-9397-08002B2CF9AE}" pid="3" name="MediaServiceImageTags">
    <vt:lpwstr/>
  </property>
</Properties>
</file>